
<file path=[Content_Types].xml><?xml version="1.0" encoding="utf-8"?>
<Types xmlns="http://schemas.openxmlformats.org/package/2006/content-types">
  <Default Extension="jfif"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ags/tag1.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21"/>
  </p:notesMasterIdLst>
  <p:sldIdLst>
    <p:sldId id="1826" r:id="rId2"/>
    <p:sldId id="1825" r:id="rId3"/>
    <p:sldId id="1828" r:id="rId4"/>
    <p:sldId id="1829" r:id="rId5"/>
    <p:sldId id="1845" r:id="rId6"/>
    <p:sldId id="1830" r:id="rId7"/>
    <p:sldId id="1831" r:id="rId8"/>
    <p:sldId id="1832" r:id="rId9"/>
    <p:sldId id="1834" r:id="rId10"/>
    <p:sldId id="1833" r:id="rId11"/>
    <p:sldId id="1835" r:id="rId12"/>
    <p:sldId id="1836" r:id="rId13"/>
    <p:sldId id="1838" r:id="rId14"/>
    <p:sldId id="1837" r:id="rId15"/>
    <p:sldId id="1839" r:id="rId16"/>
    <p:sldId id="1840" r:id="rId17"/>
    <p:sldId id="1841" r:id="rId18"/>
    <p:sldId id="1842" r:id="rId19"/>
    <p:sldId id="1843"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691" autoAdjust="0"/>
  </p:normalViewPr>
  <p:slideViewPr>
    <p:cSldViewPr>
      <p:cViewPr varScale="1">
        <p:scale>
          <a:sx n="65" d="100"/>
          <a:sy n="65" d="100"/>
        </p:scale>
        <p:origin x="1330" y="3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ja-JP"/>
              <a:t>新型コロナウイルスによる死亡率 </a:t>
            </a:r>
            <a:r>
              <a:rPr lang="en-US"/>
              <a:t>(%)</a:t>
            </a:r>
            <a:endParaRPr lang="ja-JP"/>
          </a:p>
        </c:rich>
      </c:tx>
      <c:overlay val="0"/>
    </c:title>
    <c:autoTitleDeleted val="0"/>
    <c:plotArea>
      <c:layout>
        <c:manualLayout>
          <c:layoutTarget val="inner"/>
          <c:xMode val="edge"/>
          <c:yMode val="edge"/>
          <c:x val="5.9013906821612082E-2"/>
          <c:y val="0.12866158908060402"/>
          <c:w val="0.92347060444610052"/>
          <c:h val="0.69706570895301023"/>
        </c:manualLayout>
      </c:layout>
      <c:barChart>
        <c:barDir val="col"/>
        <c:grouping val="clustered"/>
        <c:varyColors val="0"/>
        <c:ser>
          <c:idx val="0"/>
          <c:order val="0"/>
          <c:tx>
            <c:strRef>
              <c:f>Sheet1!$B$1</c:f>
              <c:strCache>
                <c:ptCount val="1"/>
                <c:pt idx="0">
                  <c:v>系列 1</c:v>
                </c:pt>
              </c:strCache>
            </c:strRef>
          </c:tx>
          <c:invertIfNegative val="0"/>
          <c:cat>
            <c:strRef>
              <c:f>Sheet1!$A$2:$A$10</c:f>
              <c:strCache>
                <c:ptCount val="9"/>
                <c:pt idx="0">
                  <c:v>10歳未満</c:v>
                </c:pt>
                <c:pt idx="1">
                  <c:v>10代</c:v>
                </c:pt>
                <c:pt idx="2">
                  <c:v>20代</c:v>
                </c:pt>
                <c:pt idx="3">
                  <c:v>30代</c:v>
                </c:pt>
                <c:pt idx="4">
                  <c:v>40代</c:v>
                </c:pt>
                <c:pt idx="5">
                  <c:v>50代</c:v>
                </c:pt>
                <c:pt idx="6">
                  <c:v>60代</c:v>
                </c:pt>
                <c:pt idx="7">
                  <c:v>70代</c:v>
                </c:pt>
                <c:pt idx="8">
                  <c:v>80代以上</c:v>
                </c:pt>
              </c:strCache>
            </c:strRef>
          </c:cat>
          <c:val>
            <c:numRef>
              <c:f>Sheet1!$B$2:$B$10</c:f>
              <c:numCache>
                <c:formatCode>General</c:formatCode>
                <c:ptCount val="9"/>
                <c:pt idx="0">
                  <c:v>0</c:v>
                </c:pt>
                <c:pt idx="1">
                  <c:v>0</c:v>
                </c:pt>
                <c:pt idx="2">
                  <c:v>0</c:v>
                </c:pt>
                <c:pt idx="3">
                  <c:v>0</c:v>
                </c:pt>
                <c:pt idx="4">
                  <c:v>0.1</c:v>
                </c:pt>
                <c:pt idx="5">
                  <c:v>0.3</c:v>
                </c:pt>
                <c:pt idx="6">
                  <c:v>1.4</c:v>
                </c:pt>
                <c:pt idx="7">
                  <c:v>4.5</c:v>
                </c:pt>
                <c:pt idx="8">
                  <c:v>12.3</c:v>
                </c:pt>
              </c:numCache>
            </c:numRef>
          </c:val>
          <c:extLst>
            <c:ext xmlns:c16="http://schemas.microsoft.com/office/drawing/2014/chart" uri="{C3380CC4-5D6E-409C-BE32-E72D297353CC}">
              <c16:uniqueId val="{00000000-0FE9-439F-BD9F-752E28DF42FA}"/>
            </c:ext>
          </c:extLst>
        </c:ser>
        <c:dLbls>
          <c:showLegendKey val="0"/>
          <c:showVal val="0"/>
          <c:showCatName val="0"/>
          <c:showSerName val="0"/>
          <c:showPercent val="0"/>
          <c:showBubbleSize val="0"/>
        </c:dLbls>
        <c:gapWidth val="150"/>
        <c:axId val="50067328"/>
        <c:axId val="50068864"/>
      </c:barChart>
      <c:catAx>
        <c:axId val="50067328"/>
        <c:scaling>
          <c:orientation val="minMax"/>
        </c:scaling>
        <c:delete val="0"/>
        <c:axPos val="b"/>
        <c:numFmt formatCode="General" sourceLinked="0"/>
        <c:majorTickMark val="out"/>
        <c:minorTickMark val="none"/>
        <c:tickLblPos val="nextTo"/>
        <c:txPr>
          <a:bodyPr/>
          <a:lstStyle/>
          <a:p>
            <a:pPr>
              <a:defRPr sz="1400"/>
            </a:pPr>
            <a:endParaRPr lang="ja-JP"/>
          </a:p>
        </c:txPr>
        <c:crossAx val="50068864"/>
        <c:crosses val="autoZero"/>
        <c:auto val="1"/>
        <c:lblAlgn val="ctr"/>
        <c:lblOffset val="100"/>
        <c:noMultiLvlLbl val="0"/>
      </c:catAx>
      <c:valAx>
        <c:axId val="50068864"/>
        <c:scaling>
          <c:orientation val="minMax"/>
        </c:scaling>
        <c:delete val="0"/>
        <c:axPos val="l"/>
        <c:majorGridlines/>
        <c:numFmt formatCode="General" sourceLinked="1"/>
        <c:majorTickMark val="out"/>
        <c:minorTickMark val="none"/>
        <c:tickLblPos val="nextTo"/>
        <c:crossAx val="50067328"/>
        <c:crosses val="autoZero"/>
        <c:crossBetween val="between"/>
      </c:valAx>
    </c:plotArea>
    <c:plotVisOnly val="1"/>
    <c:dispBlanksAs val="gap"/>
    <c:showDLblsOverMax val="0"/>
  </c:chart>
  <c:txPr>
    <a:bodyPr/>
    <a:lstStyle/>
    <a:p>
      <a:pPr>
        <a:defRPr sz="1800">
          <a:latin typeface="メイリオ" panose="020B0604030504040204" pitchFamily="50" charset="-128"/>
          <a:ea typeface="メイリオ" panose="020B0604030504040204" pitchFamily="50" charset="-128"/>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2019年(n=287)</c:v>
                </c:pt>
              </c:strCache>
            </c:strRef>
          </c:tx>
          <c:spPr>
            <a:gradFill flip="none" rotWithShape="1">
              <a:gsLst>
                <a:gs pos="0">
                  <a:schemeClr val="accent1"/>
                </a:gs>
                <a:gs pos="50000">
                  <a:schemeClr val="accent1">
                    <a:lumMod val="20000"/>
                    <a:lumOff val="80000"/>
                  </a:schemeClr>
                </a:gs>
                <a:gs pos="100000">
                  <a:schemeClr val="accent1"/>
                </a:gs>
              </a:gsLst>
              <a:lin ang="0" scaled="1"/>
              <a:tileRect/>
            </a:gradFill>
            <a:ln>
              <a:noFill/>
            </a:ln>
            <a:effectLst/>
          </c:spPr>
          <c:invertIfNegative val="0"/>
          <c:cat>
            <c:strRef>
              <c:f>Sheet1!$B$1:$E$1</c:f>
              <c:strCache>
                <c:ptCount val="4"/>
                <c:pt idx="0">
                  <c:v>0日</c:v>
                </c:pt>
                <c:pt idx="1">
                  <c:v>1-2日</c:v>
                </c:pt>
                <c:pt idx="2">
                  <c:v>3-4日</c:v>
                </c:pt>
                <c:pt idx="3">
                  <c:v>5-毎日</c:v>
                </c:pt>
              </c:strCache>
            </c:strRef>
          </c:cat>
          <c:val>
            <c:numRef>
              <c:f>Sheet1!$B$2:$E$2</c:f>
              <c:numCache>
                <c:formatCode>0.0%</c:formatCode>
                <c:ptCount val="4"/>
                <c:pt idx="0">
                  <c:v>6.6202090592334492E-2</c:v>
                </c:pt>
                <c:pt idx="1">
                  <c:v>0.26132404181184671</c:v>
                </c:pt>
                <c:pt idx="2">
                  <c:v>0.26829268292682928</c:v>
                </c:pt>
                <c:pt idx="3">
                  <c:v>0.40418118466898956</c:v>
                </c:pt>
              </c:numCache>
            </c:numRef>
          </c:val>
          <c:extLst>
            <c:ext xmlns:c16="http://schemas.microsoft.com/office/drawing/2014/chart" uri="{C3380CC4-5D6E-409C-BE32-E72D297353CC}">
              <c16:uniqueId val="{00000000-67F2-440B-8726-65F95CB7EC6C}"/>
            </c:ext>
          </c:extLst>
        </c:ser>
        <c:ser>
          <c:idx val="1"/>
          <c:order val="1"/>
          <c:tx>
            <c:strRef>
              <c:f>Sheet1!$A$3</c:f>
              <c:strCache>
                <c:ptCount val="1"/>
                <c:pt idx="0">
                  <c:v>2020年(n=284)</c:v>
                </c:pt>
              </c:strCache>
            </c:strRef>
          </c:tx>
          <c:spPr>
            <a:gradFill>
              <a:gsLst>
                <a:gs pos="0">
                  <a:srgbClr val="FF0000"/>
                </a:gs>
                <a:gs pos="50000">
                  <a:schemeClr val="accent2">
                    <a:lumMod val="20000"/>
                    <a:lumOff val="80000"/>
                  </a:schemeClr>
                </a:gs>
                <a:gs pos="100000">
                  <a:srgbClr val="FF0000"/>
                </a:gs>
              </a:gsLst>
              <a:lin ang="0" scaled="1"/>
            </a:gradFill>
            <a:ln>
              <a:noFill/>
            </a:ln>
            <a:effectLst/>
          </c:spPr>
          <c:invertIfNegative val="0"/>
          <c:cat>
            <c:strRef>
              <c:f>Sheet1!$B$1:$E$1</c:f>
              <c:strCache>
                <c:ptCount val="4"/>
                <c:pt idx="0">
                  <c:v>0日</c:v>
                </c:pt>
                <c:pt idx="1">
                  <c:v>1-2日</c:v>
                </c:pt>
                <c:pt idx="2">
                  <c:v>3-4日</c:v>
                </c:pt>
                <c:pt idx="3">
                  <c:v>5-毎日</c:v>
                </c:pt>
              </c:strCache>
            </c:strRef>
          </c:cat>
          <c:val>
            <c:numRef>
              <c:f>Sheet1!$B$3:$E$3</c:f>
              <c:numCache>
                <c:formatCode>0.0%</c:formatCode>
                <c:ptCount val="4"/>
                <c:pt idx="0">
                  <c:v>0.11619718309859155</c:v>
                </c:pt>
                <c:pt idx="1">
                  <c:v>0.38380281690140844</c:v>
                </c:pt>
                <c:pt idx="2">
                  <c:v>0.21830985915492956</c:v>
                </c:pt>
                <c:pt idx="3">
                  <c:v>0.28169014084507044</c:v>
                </c:pt>
              </c:numCache>
            </c:numRef>
          </c:val>
          <c:extLst>
            <c:ext xmlns:c16="http://schemas.microsoft.com/office/drawing/2014/chart" uri="{C3380CC4-5D6E-409C-BE32-E72D297353CC}">
              <c16:uniqueId val="{00000001-67F2-440B-8726-65F95CB7EC6C}"/>
            </c:ext>
          </c:extLst>
        </c:ser>
        <c:dLbls>
          <c:showLegendKey val="0"/>
          <c:showVal val="0"/>
          <c:showCatName val="0"/>
          <c:showSerName val="0"/>
          <c:showPercent val="0"/>
          <c:showBubbleSize val="0"/>
        </c:dLbls>
        <c:gapWidth val="50"/>
        <c:overlap val="-10"/>
        <c:axId val="50388992"/>
        <c:axId val="50390528"/>
      </c:barChart>
      <c:catAx>
        <c:axId val="50388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2000"/>
            </a:pPr>
            <a:endParaRPr lang="ja-JP"/>
          </a:p>
        </c:txPr>
        <c:crossAx val="50390528"/>
        <c:crosses val="autoZero"/>
        <c:auto val="1"/>
        <c:lblAlgn val="ctr"/>
        <c:lblOffset val="100"/>
        <c:noMultiLvlLbl val="0"/>
      </c:catAx>
      <c:valAx>
        <c:axId val="5039052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vert="horz"/>
          <a:lstStyle/>
          <a:p>
            <a:pPr>
              <a:defRPr sz="1400"/>
            </a:pPr>
            <a:endParaRPr lang="ja-JP"/>
          </a:p>
        </c:txPr>
        <c:crossAx val="50388992"/>
        <c:crosses val="autoZero"/>
        <c:crossBetween val="between"/>
        <c:majorUnit val="0.2"/>
      </c:valAx>
      <c:spPr>
        <a:noFill/>
        <a:ln>
          <a:noFill/>
        </a:ln>
        <a:effectLst/>
      </c:spPr>
    </c:plotArea>
    <c:legend>
      <c:legendPos val="t"/>
      <c:layout>
        <c:manualLayout>
          <c:xMode val="edge"/>
          <c:yMode val="edge"/>
          <c:x val="0.21952627747286732"/>
          <c:y val="2.241717614627119E-2"/>
          <c:w val="0.59180406045356082"/>
          <c:h val="0.10045697060547777"/>
        </c:manualLayout>
      </c:layout>
      <c:overlay val="0"/>
      <c:spPr>
        <a:noFill/>
        <a:ln>
          <a:noFill/>
        </a:ln>
        <a:effectLst/>
      </c:spPr>
      <c:txPr>
        <a:bodyPr rot="0" vert="horz"/>
        <a:lstStyle/>
        <a:p>
          <a:pPr>
            <a:defRPr sz="1800"/>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メイリオ" panose="020B0604030504040204" pitchFamily="50" charset="-128"/>
          <a:ea typeface="メイリオ" panose="020B0604030504040204" pitchFamily="50" charset="-128"/>
        </a:defRPr>
      </a:pPr>
      <a:endParaRPr lang="ja-JP"/>
    </a:p>
  </c:txPr>
  <c:userShapes r:id="rId1"/>
</c:chartSpace>
</file>

<file path=ppt/drawings/drawing1.xml><?xml version="1.0" encoding="utf-8"?>
<c:userShapes xmlns:c="http://schemas.openxmlformats.org/drawingml/2006/chart">
  <cdr:relSizeAnchor xmlns:cdr="http://schemas.openxmlformats.org/drawingml/2006/chartDrawing">
    <cdr:from>
      <cdr:x>0.69934</cdr:x>
      <cdr:y>0.93224</cdr:y>
    </cdr:from>
    <cdr:to>
      <cdr:x>0.97695</cdr:x>
      <cdr:y>1</cdr:y>
    </cdr:to>
    <cdr:sp macro="" textlink="">
      <cdr:nvSpPr>
        <cdr:cNvPr id="2" name="テキスト ボックス 1">
          <a:extLst xmlns:a="http://schemas.openxmlformats.org/drawingml/2006/main">
            <a:ext uri="{FF2B5EF4-FFF2-40B4-BE49-F238E27FC236}">
              <a16:creationId xmlns:a16="http://schemas.microsoft.com/office/drawing/2014/main" id="{E8A8101A-B7C2-44ED-86B9-86C3A52E8010}"/>
            </a:ext>
          </a:extLst>
        </cdr:cNvPr>
        <cdr:cNvSpPr txBox="1"/>
      </cdr:nvSpPr>
      <cdr:spPr>
        <a:xfrm xmlns:a="http://schemas.openxmlformats.org/drawingml/2006/main">
          <a:off x="4849344" y="3788611"/>
          <a:ext cx="1925053" cy="2753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5126F6-1FD2-4339-99C7-6135CC1BBA1D}" type="datetimeFigureOut">
              <a:rPr kumimoji="1" lang="ja-JP" altLang="en-US" smtClean="0"/>
              <a:t>2021/9/13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B9F555-4956-4C1F-9FA0-C1DF60C9E605}" type="slidenum">
              <a:rPr kumimoji="1" lang="ja-JP" altLang="en-US" smtClean="0"/>
              <a:t>‹#›</a:t>
            </a:fld>
            <a:endParaRPr kumimoji="1" lang="ja-JP" altLang="en-US"/>
          </a:p>
        </p:txBody>
      </p:sp>
    </p:spTree>
    <p:extLst>
      <p:ext uri="{BB962C8B-B14F-4D97-AF65-F5344CB8AC3E}">
        <p14:creationId xmlns:p14="http://schemas.microsoft.com/office/powerpoint/2010/main" val="38462683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a:t>それでは感染対策の話をいたします。今回は特に新型コロナウイルスに対して重点的にお話をいたします</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68404A-DFED-4CE5-A190-376C6EF2A357}" type="slidenum">
              <a:rPr kumimoji="0"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896826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では具体的な感染対策です</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68404A-DFED-4CE5-A190-376C6EF2A357}" type="slidenum">
              <a:rPr kumimoji="0"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36725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b="0" dirty="0"/>
              <a:t>感染対策に特別な魔法はありません。</a:t>
            </a:r>
            <a:r>
              <a:rPr lang="ja-JP" altLang="en-US" sz="2800" b="0" dirty="0">
                <a:latin typeface="メイリオ" panose="020B0604030504040204" pitchFamily="50" charset="-128"/>
                <a:ea typeface="メイリオ" panose="020B0604030504040204" pitchFamily="50" charset="-128"/>
              </a:rPr>
              <a:t>こまめな手洗い、マスクでかなり防げます。前のスライドでも書きましたが、</a:t>
            </a:r>
            <a:r>
              <a:rPr lang="ja-JP" altLang="en-US" sz="2800" b="0" dirty="0">
                <a:solidFill>
                  <a:srgbClr val="FF0000"/>
                </a:solidFill>
                <a:latin typeface="メイリオ" panose="020B0604030504040204" pitchFamily="50" charset="-128"/>
                <a:ea typeface="メイリオ" panose="020B0604030504040204" pitchFamily="50" charset="-128"/>
              </a:rPr>
              <a:t>飛沫（唾液のしぶき）からいかに防御するか</a:t>
            </a:r>
            <a:r>
              <a:rPr lang="ja-JP" altLang="en-US" sz="2800" b="0" dirty="0">
                <a:latin typeface="メイリオ" panose="020B0604030504040204" pitchFamily="50" charset="-128"/>
                <a:ea typeface="メイリオ" panose="020B0604030504040204" pitchFamily="50" charset="-128"/>
              </a:rPr>
              <a:t>が大切です</a:t>
            </a:r>
            <a:endParaRPr lang="en-US" altLang="ja-JP" sz="2800" b="0" dirty="0">
              <a:latin typeface="メイリオ" panose="020B0604030504040204" pitchFamily="50" charset="-128"/>
              <a:ea typeface="メイリオ" panose="020B0604030504040204" pitchFamily="50" charset="-128"/>
            </a:endParaRPr>
          </a:p>
          <a:p>
            <a:r>
              <a:rPr lang="ja-JP" altLang="en-US" sz="2800" b="0" dirty="0">
                <a:latin typeface="メイリオ" panose="020B0604030504040204" pitchFamily="50" charset="-128"/>
                <a:ea typeface="メイリオ" panose="020B0604030504040204" pitchFamily="50" charset="-128"/>
              </a:rPr>
              <a:t>またお住いの地域の感染状況をこまめにチェックすることも大切です。流行が著しいようでしたら、訪問をやめることも大切です。</a:t>
            </a:r>
            <a:endParaRPr lang="en-US" altLang="ja-JP" sz="2800" b="0" dirty="0">
              <a:latin typeface="メイリオ" panose="020B0604030504040204" pitchFamily="50" charset="-128"/>
              <a:ea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800" b="0" dirty="0">
                <a:latin typeface="メイリオ" panose="020B0604030504040204" pitchFamily="50" charset="-128"/>
                <a:ea typeface="メイリオ" panose="020B0604030504040204" pitchFamily="50" charset="-128"/>
              </a:rPr>
              <a:t>遠距離で流行地域に住んでいる家族と接触したかどうかを把握しましょう</a:t>
            </a:r>
            <a:endParaRPr lang="en-US" altLang="ja-JP" sz="2800" b="0" dirty="0">
              <a:latin typeface="メイリオ" panose="020B0604030504040204" pitchFamily="50" charset="-128"/>
              <a:ea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800" b="0" dirty="0">
                <a:latin typeface="メイリオ" panose="020B0604030504040204" pitchFamily="50" charset="-128"/>
                <a:ea typeface="メイリオ" panose="020B0604030504040204" pitchFamily="50" charset="-128"/>
              </a:rPr>
              <a:t>熱がなければ「コロナは大丈夫」ではありません</a:t>
            </a:r>
            <a:endParaRPr lang="en-US" altLang="ja-JP" sz="2800" b="0" dirty="0">
              <a:latin typeface="メイリオ" panose="020B0604030504040204" pitchFamily="50" charset="-128"/>
              <a:ea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2800" b="0" dirty="0">
                <a:latin typeface="メイリオ" panose="020B0604030504040204" pitchFamily="50" charset="-128"/>
                <a:ea typeface="メイリオ" panose="020B0604030504040204" pitchFamily="50" charset="-128"/>
              </a:rPr>
              <a:t>コロナ陽性者との濃厚接触、不安な症状があればいったん訪問を中止することも大切です。</a:t>
            </a:r>
            <a:endParaRPr lang="en-US" altLang="ja-JP" sz="2800" b="0" dirty="0">
              <a:latin typeface="メイリオ" panose="020B0604030504040204" pitchFamily="50" charset="-128"/>
              <a:ea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2800" dirty="0">
              <a:latin typeface="メイリオ" panose="020B0604030504040204" pitchFamily="50" charset="-128"/>
              <a:ea typeface="メイリオ" panose="020B0604030504040204" pitchFamily="50" charset="-128"/>
            </a:endParaRPr>
          </a:p>
          <a:p>
            <a:endParaRPr lang="en-US" altLang="ja-JP" sz="2800" dirty="0">
              <a:latin typeface="メイリオ" panose="020B0604030504040204" pitchFamily="50" charset="-128"/>
              <a:ea typeface="メイリオ" panose="020B0604030504040204" pitchFamily="50" charset="-128"/>
            </a:endParaRPr>
          </a:p>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68404A-DFED-4CE5-A190-376C6EF2A357}" type="slidenum">
              <a:rPr kumimoji="0"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57273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良く販売しているサージカルマスクと少し厚めの</a:t>
            </a:r>
            <a:r>
              <a:rPr kumimoji="1" lang="ja-JP" altLang="en-US" dirty="0" err="1"/>
              <a:t>ごっ</a:t>
            </a:r>
            <a:r>
              <a:rPr kumimoji="1" lang="ja-JP" altLang="en-US" dirty="0"/>
              <a:t>つい</a:t>
            </a:r>
            <a:r>
              <a:rPr kumimoji="1" lang="en-US" altLang="ja-JP" dirty="0"/>
              <a:t>N95</a:t>
            </a:r>
            <a:r>
              <a:rPr kumimoji="1" lang="ja-JP" altLang="en-US" dirty="0"/>
              <a:t>マスクをどちらを使用するかという質問を受けますが、ふつうは左側のサージカルマスクでよいです。</a:t>
            </a:r>
            <a:r>
              <a:rPr kumimoji="1" lang="en-US" altLang="ja-JP" dirty="0"/>
              <a:t>N95</a:t>
            </a:r>
            <a:r>
              <a:rPr kumimoji="1" lang="ja-JP" altLang="en-US" dirty="0"/>
              <a:t>マスクは病院の中での救急の現場や集中治療室、特殊な処置が必要な場合のみ使用します</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68404A-DFED-4CE5-A190-376C6EF2A357}" type="slidenum">
              <a:rPr kumimoji="0"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72253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pPr>
              <a:lnSpc>
                <a:spcPct val="150000"/>
              </a:lnSpc>
            </a:pPr>
            <a:r>
              <a:rPr kumimoji="1" lang="ja-JP" altLang="en-US" dirty="0"/>
              <a:t>フェイスシールドをどうするかですが、通常は必要ありませんが</a:t>
            </a:r>
            <a:endParaRPr kumimoji="1" lang="en-US" altLang="ja-JP" dirty="0"/>
          </a:p>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1200" u="sng" dirty="0">
                <a:solidFill>
                  <a:srgbClr val="FF0000"/>
                </a:solidFill>
                <a:latin typeface="メイリオ" panose="020B0604030504040204" pitchFamily="50" charset="-128"/>
                <a:ea typeface="メイリオ" panose="020B0604030504040204" pitchFamily="50" charset="-128"/>
              </a:rPr>
              <a:t>相手がマスクをしていない場合は必要</a:t>
            </a:r>
            <a:r>
              <a:rPr kumimoji="1" lang="ja-JP" altLang="en-US" sz="1200" dirty="0">
                <a:latin typeface="メイリオ" panose="020B0604030504040204" pitchFamily="50" charset="-128"/>
                <a:ea typeface="メイリオ" panose="020B0604030504040204" pitchFamily="50" charset="-128"/>
              </a:rPr>
              <a:t>です、なぜなら飛沫が目の粘膜に入る可能性があるため</a:t>
            </a:r>
            <a:endParaRPr kumimoji="1" lang="en-US" altLang="ja-JP" sz="1200" dirty="0">
              <a:latin typeface="メイリオ" panose="020B0604030504040204" pitchFamily="50" charset="-128"/>
              <a:ea typeface="メイリオ" panose="020B0604030504040204" pitchFamily="50" charset="-128"/>
            </a:endParaRPr>
          </a:p>
          <a:p>
            <a:pPr>
              <a:lnSpc>
                <a:spcPct val="150000"/>
              </a:lnSpc>
            </a:pPr>
            <a:r>
              <a:rPr lang="ja-JP" altLang="en-US" sz="1200" dirty="0">
                <a:latin typeface="メイリオ" panose="020B0604030504040204" pitchFamily="50" charset="-128"/>
                <a:ea typeface="メイリオ" panose="020B0604030504040204" pitchFamily="50" charset="-128"/>
              </a:rPr>
              <a:t>例として相手が食事を食べている場合や</a:t>
            </a:r>
            <a:r>
              <a:rPr kumimoji="1" lang="ja-JP" altLang="en-US" sz="1200" dirty="0">
                <a:latin typeface="メイリオ" panose="020B0604030504040204" pitchFamily="50" charset="-128"/>
                <a:ea typeface="メイリオ" panose="020B0604030504040204" pitchFamily="50" charset="-128"/>
              </a:rPr>
              <a:t>　　なんらかの理由でマスクを外していることがあります</a:t>
            </a:r>
          </a:p>
          <a:p>
            <a:pPr>
              <a:lnSpc>
                <a:spcPct val="150000"/>
              </a:lnSpc>
            </a:pPr>
            <a:r>
              <a:rPr kumimoji="1" lang="ja-JP" altLang="en-US" sz="1200" dirty="0">
                <a:latin typeface="メイリオ" panose="020B0604030504040204" pitchFamily="50" charset="-128"/>
                <a:ea typeface="メイリオ" panose="020B0604030504040204" pitchFamily="50" charset="-128"/>
              </a:rPr>
              <a:t>フェイスシールドをする場合もマスクの着用をしてください</a:t>
            </a:r>
            <a:endParaRPr kumimoji="1" lang="en-US" altLang="ja-JP" sz="1200" dirty="0">
              <a:latin typeface="メイリオ" panose="020B0604030504040204" pitchFamily="50" charset="-128"/>
              <a:ea typeface="メイリオ" panose="020B0604030504040204" pitchFamily="50" charset="-128"/>
            </a:endParaRPr>
          </a:p>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68404A-DFED-4CE5-A190-376C6EF2A357}" type="slidenum">
              <a:rPr kumimoji="0"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62536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lang="ja-JP" altLang="en-US" sz="1200" dirty="0">
                <a:latin typeface="メイリオ" panose="020B0604030504040204" pitchFamily="50" charset="-128"/>
                <a:ea typeface="メイリオ" panose="020B0604030504040204" pitchFamily="50" charset="-128"/>
              </a:rPr>
              <a:t>検査のタイミング、解釈が結構難しいです</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感染した人が必ずしも陽性と出るわけではありません</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自身で市販のものを利用するのではなく、医療機関、保健所にご相談するのが望ましいです</a:t>
            </a:r>
          </a:p>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68404A-DFED-4CE5-A190-376C6EF2A357}" type="slidenum">
              <a:rPr kumimoji="0"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19838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繰り返しになりますが、</a:t>
            </a:r>
            <a:r>
              <a:rPr lang="ja-JP" altLang="en-US" sz="1200" dirty="0">
                <a:latin typeface="メイリオ" panose="020B0604030504040204" pitchFamily="50" charset="-128"/>
                <a:ea typeface="メイリオ" panose="020B0604030504040204" pitchFamily="50" charset="-128"/>
              </a:rPr>
              <a:t>家族や交流が多かった方が「コロナウイルス陽性」と出た場合（いわゆる濃厚接触）</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発熱、倦怠感、咳などの症状があった場合</a:t>
            </a:r>
            <a:endParaRPr lang="en-US" altLang="ja-JP" sz="1200" dirty="0">
              <a:latin typeface="メイリオ" panose="020B0604030504040204" pitchFamily="50" charset="-128"/>
              <a:ea typeface="メイリオ" panose="020B0604030504040204" pitchFamily="50" charset="-128"/>
            </a:endParaRPr>
          </a:p>
          <a:p>
            <a:r>
              <a:rPr lang="ja-JP" altLang="en-US" sz="1200" b="0" dirty="0">
                <a:latin typeface="メイリオ" panose="020B0604030504040204" pitchFamily="50" charset="-128"/>
                <a:ea typeface="メイリオ" panose="020B0604030504040204" pitchFamily="50" charset="-128"/>
              </a:rPr>
              <a:t>繰り返しますが、潜伏期（症状がでるまでの期間）コロナの初期症状は典型的ではありません。　　　　　　　</a:t>
            </a:r>
            <a:endParaRPr lang="en-US" altLang="ja-JP" sz="1200" b="0" dirty="0">
              <a:latin typeface="メイリオ" panose="020B0604030504040204" pitchFamily="50" charset="-128"/>
              <a:ea typeface="メイリオ" panose="020B0604030504040204" pitchFamily="50" charset="-128"/>
            </a:endParaRPr>
          </a:p>
          <a:p>
            <a:r>
              <a:rPr lang="ja-JP" altLang="en-US" sz="1200" b="0" dirty="0">
                <a:latin typeface="メイリオ" panose="020B0604030504040204" pitchFamily="50" charset="-128"/>
                <a:ea typeface="メイリオ" panose="020B0604030504040204" pitchFamily="50" charset="-128"/>
              </a:rPr>
              <a:t>「控える勇気も必要」です</a:t>
            </a:r>
            <a:endParaRPr kumimoji="1" lang="en-US" altLang="ja-JP" b="0"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68404A-DFED-4CE5-A190-376C6EF2A357}" type="slidenum">
              <a:rPr kumimoji="0"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7775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pPr marL="0" indent="0">
              <a:lnSpc>
                <a:spcPct val="150000"/>
              </a:lnSpc>
              <a:buNone/>
            </a:pPr>
            <a:r>
              <a:rPr kumimoji="1" lang="ja-JP" altLang="en-US" dirty="0"/>
              <a:t>現在多くの高齢者がすでに接種を完了しておりますが、</a:t>
            </a:r>
            <a:r>
              <a:rPr lang="ja-JP" altLang="en-US" sz="1200" dirty="0">
                <a:latin typeface="メイリオ" panose="020B0604030504040204" pitchFamily="50" charset="-128"/>
                <a:ea typeface="メイリオ" panose="020B0604030504040204" pitchFamily="50" charset="-128"/>
              </a:rPr>
              <a:t>発症を</a:t>
            </a:r>
            <a:r>
              <a:rPr lang="en-US" altLang="ja-JP" sz="1600" dirty="0">
                <a:solidFill>
                  <a:srgbClr val="FF0000"/>
                </a:solidFill>
                <a:latin typeface="メイリオ" panose="020B0604030504040204" pitchFamily="50" charset="-128"/>
                <a:ea typeface="メイリオ" panose="020B0604030504040204" pitchFamily="50" charset="-128"/>
              </a:rPr>
              <a:t>95%</a:t>
            </a:r>
            <a:r>
              <a:rPr lang="ja-JP" altLang="en-US" sz="1200" dirty="0">
                <a:latin typeface="メイリオ" panose="020B0604030504040204" pitchFamily="50" charset="-128"/>
                <a:ea typeface="メイリオ" panose="020B0604030504040204" pitchFamily="50" charset="-128"/>
              </a:rPr>
              <a:t>抑えます（</a:t>
            </a:r>
            <a:r>
              <a:rPr lang="en-US" altLang="ja-JP" sz="1200" dirty="0">
                <a:latin typeface="メイリオ" panose="020B0604030504040204" pitchFamily="50" charset="-128"/>
                <a:ea typeface="メイリオ" panose="020B0604030504040204" pitchFamily="50" charset="-128"/>
              </a:rPr>
              <a:t>20</a:t>
            </a:r>
            <a:r>
              <a:rPr lang="ja-JP" altLang="en-US" sz="1200" dirty="0">
                <a:latin typeface="メイリオ" panose="020B0604030504040204" pitchFamily="50" charset="-128"/>
                <a:ea typeface="メイリオ" panose="020B0604030504040204" pitchFamily="50" charset="-128"/>
              </a:rPr>
              <a:t>分の</a:t>
            </a:r>
            <a:r>
              <a:rPr lang="en-US" altLang="ja-JP" sz="1200" dirty="0">
                <a:latin typeface="メイリオ" panose="020B0604030504040204" pitchFamily="50" charset="-128"/>
                <a:ea typeface="メイリオ" panose="020B0604030504040204" pitchFamily="50" charset="-128"/>
              </a:rPr>
              <a:t>1</a:t>
            </a:r>
            <a:r>
              <a:rPr lang="ja-JP" altLang="en-US" sz="1200" dirty="0">
                <a:latin typeface="メイリオ" panose="020B0604030504040204" pitchFamily="50" charset="-128"/>
                <a:ea typeface="メイリオ" panose="020B0604030504040204" pitchFamily="50" charset="-128"/>
              </a:rPr>
              <a:t>にする）。高齢者に対しては</a:t>
            </a:r>
            <a:r>
              <a:rPr lang="ja-JP" altLang="en-US" sz="1200" dirty="0">
                <a:solidFill>
                  <a:srgbClr val="FF0000"/>
                </a:solidFill>
                <a:latin typeface="メイリオ" panose="020B0604030504040204" pitchFamily="50" charset="-128"/>
                <a:ea typeface="メイリオ" panose="020B0604030504040204" pitchFamily="50" charset="-128"/>
              </a:rPr>
              <a:t>重症化を抑えます。変異株</a:t>
            </a:r>
            <a:r>
              <a:rPr lang="ja-JP" altLang="en-US" sz="1200" dirty="0">
                <a:latin typeface="メイリオ" panose="020B0604030504040204" pitchFamily="50" charset="-128"/>
                <a:ea typeface="メイリオ" panose="020B0604030504040204" pitchFamily="50" charset="-128"/>
              </a:rPr>
              <a:t>にも効果があります</a:t>
            </a:r>
            <a:endParaRPr lang="en-US" altLang="ja-JP" sz="1200" dirty="0">
              <a:latin typeface="メイリオ" panose="020B0604030504040204" pitchFamily="50" charset="-128"/>
              <a:ea typeface="メイリオ" panose="020B0604030504040204" pitchFamily="50" charset="-128"/>
            </a:endParaRPr>
          </a:p>
          <a:p>
            <a:pPr marL="0" marR="0" indent="0" algn="l" defTabSz="914400" rtl="0" eaLnBrk="1" fontAlgn="auto" latinLnBrk="0" hangingPunct="1">
              <a:lnSpc>
                <a:spcPct val="150000"/>
              </a:lnSpc>
              <a:spcBef>
                <a:spcPts val="0"/>
              </a:spcBef>
              <a:spcAft>
                <a:spcPts val="0"/>
              </a:spcAft>
              <a:buClrTx/>
              <a:buSzTx/>
              <a:buFontTx/>
              <a:buNone/>
              <a:tabLst/>
              <a:defRPr/>
            </a:pPr>
            <a:r>
              <a:rPr lang="ja-JP" altLang="en-US" dirty="0">
                <a:latin typeface="メイリオ" panose="020B0604030504040204" pitchFamily="50" charset="-128"/>
                <a:ea typeface="メイリオ" panose="020B0604030504040204" pitchFamily="50" charset="-128"/>
              </a:rPr>
              <a:t>接種するかどうかはご本人の意思を尊重しますが、話題として提供してもよいかもしれません。判断に迷ったら医療機関にご相談いただくように勧めてください</a:t>
            </a:r>
            <a:endParaRPr lang="en-US" altLang="ja-JP" dirty="0">
              <a:latin typeface="メイリオ" panose="020B0604030504040204" pitchFamily="50" charset="-128"/>
              <a:ea typeface="メイリオ" panose="020B0604030504040204" pitchFamily="50" charset="-128"/>
            </a:endParaRPr>
          </a:p>
          <a:p>
            <a:pPr>
              <a:lnSpc>
                <a:spcPct val="150000"/>
              </a:lnSpc>
            </a:pPr>
            <a:endParaRPr lang="en-US" altLang="ja-JP" sz="1200" dirty="0">
              <a:latin typeface="メイリオ" panose="020B0604030504040204" pitchFamily="50" charset="-128"/>
              <a:ea typeface="メイリオ" panose="020B0604030504040204" pitchFamily="50" charset="-128"/>
            </a:endParaRPr>
          </a:p>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68404A-DFED-4CE5-A190-376C6EF2A357}" type="slidenum">
              <a:rPr kumimoji="0"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777842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おさらいです</a:t>
            </a:r>
            <a:endParaRPr kumimoji="1" lang="en-US" altLang="ja-JP" dirty="0"/>
          </a:p>
          <a:p>
            <a:pPr marL="0" indent="0" algn="just">
              <a:buNone/>
              <a:tabLst>
                <a:tab pos="457200" algn="l"/>
              </a:tabLst>
            </a:pPr>
            <a:r>
              <a:rPr lang="ja-JP" altLang="en-US" sz="36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3600" b="1" u="sng" kern="100" dirty="0">
                <a:latin typeface="メイリオ" panose="020B0604030504040204" pitchFamily="50" charset="-128"/>
                <a:ea typeface="メイリオ" panose="020B0604030504040204" pitchFamily="50" charset="-128"/>
                <a:cs typeface="Times New Roman" panose="02020603050405020304" pitchFamily="18" charset="0"/>
              </a:rPr>
              <a:t>マスク</a:t>
            </a:r>
            <a:r>
              <a:rPr lang="ja-JP" altLang="ja-JP" sz="3600" kern="100" dirty="0">
                <a:latin typeface="メイリオ" panose="020B0604030504040204" pitchFamily="50" charset="-128"/>
                <a:ea typeface="メイリオ" panose="020B0604030504040204" pitchFamily="50" charset="-128"/>
                <a:cs typeface="Times New Roman" panose="02020603050405020304" pitchFamily="18" charset="0"/>
              </a:rPr>
              <a:t>はしていますか</a:t>
            </a:r>
            <a:r>
              <a:rPr lang="en-US" altLang="ja-JP" sz="36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2800" kern="100" dirty="0">
                <a:latin typeface="メイリオ" panose="020B0604030504040204" pitchFamily="50" charset="-128"/>
                <a:ea typeface="メイリオ" panose="020B0604030504040204" pitchFamily="50" charset="-128"/>
                <a:cs typeface="Times New Roman" panose="02020603050405020304" pitchFamily="18" charset="0"/>
              </a:rPr>
              <a:t>訪問する方も訪問される方も訪問される方がマスクをしていない場合はフェイスシールドをしましょう</a:t>
            </a:r>
          </a:p>
          <a:p>
            <a:pPr marL="0" indent="0" algn="just">
              <a:buNone/>
              <a:tabLst>
                <a:tab pos="457200" algn="l"/>
              </a:tabLst>
            </a:pPr>
            <a:r>
              <a:rPr lang="ja-JP" altLang="en-US" sz="36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3600" b="1" u="sng" kern="100" dirty="0">
                <a:latin typeface="メイリオ" panose="020B0604030504040204" pitchFamily="50" charset="-128"/>
                <a:ea typeface="メイリオ" panose="020B0604030504040204" pitchFamily="50" charset="-128"/>
                <a:cs typeface="Times New Roman" panose="02020603050405020304" pitchFamily="18" charset="0"/>
              </a:rPr>
              <a:t>発熱、咳</a:t>
            </a:r>
            <a:r>
              <a:rPr lang="ja-JP" altLang="ja-JP" sz="3600" kern="100" dirty="0">
                <a:latin typeface="メイリオ" panose="020B0604030504040204" pitchFamily="50" charset="-128"/>
                <a:ea typeface="メイリオ" panose="020B0604030504040204" pitchFamily="50" charset="-128"/>
                <a:cs typeface="Times New Roman" panose="02020603050405020304" pitchFamily="18" charset="0"/>
              </a:rPr>
              <a:t>などの症状はありませんか</a:t>
            </a:r>
            <a:r>
              <a:rPr lang="en-US" altLang="ja-JP" sz="36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2800" kern="100" dirty="0">
                <a:latin typeface="メイリオ" panose="020B0604030504040204" pitchFamily="50" charset="-128"/>
                <a:ea typeface="メイリオ" panose="020B0604030504040204" pitchFamily="50" charset="-128"/>
                <a:cs typeface="Times New Roman" panose="02020603050405020304" pitchFamily="18" charset="0"/>
              </a:rPr>
              <a:t>怪しい症状があれば訪問を控えましょう</a:t>
            </a:r>
          </a:p>
          <a:p>
            <a:pPr marL="0" indent="0">
              <a:buNone/>
            </a:pPr>
            <a:r>
              <a:rPr lang="ja-JP" altLang="en-US" sz="36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3600" kern="100" dirty="0">
                <a:latin typeface="メイリオ" panose="020B0604030504040204" pitchFamily="50" charset="-128"/>
                <a:ea typeface="メイリオ" panose="020B0604030504040204" pitchFamily="50" charset="-128"/>
                <a:cs typeface="Times New Roman" panose="02020603050405020304" pitchFamily="18" charset="0"/>
              </a:rPr>
              <a:t>訪問前後に</a:t>
            </a:r>
            <a:r>
              <a:rPr lang="ja-JP" altLang="ja-JP" sz="3600" b="1" u="sng" kern="100" dirty="0">
                <a:latin typeface="メイリオ" panose="020B0604030504040204" pitchFamily="50" charset="-128"/>
                <a:ea typeface="メイリオ" panose="020B0604030504040204" pitchFamily="50" charset="-128"/>
                <a:cs typeface="Times New Roman" panose="02020603050405020304" pitchFamily="18" charset="0"/>
              </a:rPr>
              <a:t>手洗い</a:t>
            </a:r>
            <a:r>
              <a:rPr lang="ja-JP" altLang="ja-JP" sz="3600" kern="100" dirty="0">
                <a:latin typeface="メイリオ" panose="020B0604030504040204" pitchFamily="50" charset="-128"/>
                <a:ea typeface="メイリオ" panose="020B0604030504040204" pitchFamily="50" charset="-128"/>
                <a:cs typeface="Times New Roman" panose="02020603050405020304" pitchFamily="18" charset="0"/>
              </a:rPr>
              <a:t>もしくは</a:t>
            </a:r>
            <a:r>
              <a:rPr lang="ja-JP" altLang="ja-JP" sz="3600" b="1" u="sng" kern="100" dirty="0">
                <a:latin typeface="メイリオ" panose="020B0604030504040204" pitchFamily="50" charset="-128"/>
                <a:ea typeface="メイリオ" panose="020B0604030504040204" pitchFamily="50" charset="-128"/>
                <a:cs typeface="Times New Roman" panose="02020603050405020304" pitchFamily="18" charset="0"/>
              </a:rPr>
              <a:t>アルコール消毒</a:t>
            </a:r>
            <a:endParaRPr lang="en-US" altLang="ja-JP" sz="3600" b="1" u="sng" kern="100" dirty="0">
              <a:latin typeface="メイリオ" panose="020B0604030504040204" pitchFamily="50" charset="-128"/>
              <a:ea typeface="メイリオ" panose="020B0604030504040204" pitchFamily="50" charset="-128"/>
              <a:cs typeface="Times New Roman" panose="02020603050405020304" pitchFamily="18" charset="0"/>
            </a:endParaRPr>
          </a:p>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68404A-DFED-4CE5-A190-376C6EF2A357}" type="slidenum">
              <a:rPr kumimoji="0"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87504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pPr marL="0" indent="0">
              <a:lnSpc>
                <a:spcPct val="150000"/>
              </a:lnSpc>
              <a:buFont typeface="Arial" panose="020B0604020202020204" pitchFamily="34" charset="0"/>
              <a:buNone/>
            </a:pPr>
            <a:r>
              <a:rPr kumimoji="1" lang="ja-JP" altLang="en-US" dirty="0"/>
              <a:t>また我々の所属する国診協では、新型コロナウイルス感染症に対する</a:t>
            </a:r>
            <a:r>
              <a:rPr kumimoji="1" lang="en-US" altLang="ja-JP" dirty="0"/>
              <a:t>Q&amp;A</a:t>
            </a:r>
            <a:r>
              <a:rPr kumimoji="1" lang="ja-JP" altLang="en-US" dirty="0"/>
              <a:t>集も作成しました。</a:t>
            </a:r>
            <a:r>
              <a:rPr kumimoji="1" lang="ja-JP" altLang="en-US" sz="1200" dirty="0">
                <a:latin typeface="BIZ UDPゴシック" panose="020B0400000000000000" pitchFamily="50" charset="-128"/>
                <a:ea typeface="BIZ UDPゴシック" panose="020B0400000000000000" pitchFamily="50" charset="-128"/>
              </a:rPr>
              <a:t>やや専門家向けですが</a:t>
            </a:r>
            <a:r>
              <a:rPr lang="ja-JP" altLang="en-US" sz="1200" dirty="0">
                <a:latin typeface="BIZ UDPゴシック" panose="020B0400000000000000" pitchFamily="50" charset="-128"/>
                <a:ea typeface="BIZ UDPゴシック" panose="020B0400000000000000" pitchFamily="50" charset="-128"/>
              </a:rPr>
              <a:t>皆様が日常コロナに関して抱いている疑問がまとまっております</a:t>
            </a:r>
            <a:endParaRPr lang="en-US" altLang="ja-JP" sz="1200" dirty="0">
              <a:latin typeface="BIZ UDPゴシック" panose="020B0400000000000000" pitchFamily="50" charset="-128"/>
              <a:ea typeface="BIZ UDPゴシック" panose="020B0400000000000000" pitchFamily="50" charset="-128"/>
            </a:endParaRPr>
          </a:p>
          <a:p>
            <a:pPr marL="0" indent="0">
              <a:lnSpc>
                <a:spcPct val="150000"/>
              </a:lnSpc>
              <a:buFont typeface="Arial" panose="020B0604020202020204" pitchFamily="34" charset="0"/>
              <a:buNone/>
            </a:pPr>
            <a:r>
              <a:rPr kumimoji="1" lang="ja-JP" altLang="en-US" sz="1200" dirty="0">
                <a:latin typeface="BIZ UDPゴシック" panose="020B0400000000000000" pitchFamily="50" charset="-128"/>
                <a:ea typeface="BIZ UDPゴシック" panose="020B0400000000000000" pitchFamily="50" charset="-128"/>
              </a:rPr>
              <a:t>詳しく</a:t>
            </a:r>
            <a:r>
              <a:rPr lang="ja-JP" altLang="en-US" sz="1200" dirty="0">
                <a:latin typeface="BIZ UDPゴシック" panose="020B0400000000000000" pitchFamily="50" charset="-128"/>
                <a:ea typeface="BIZ UDPゴシック" panose="020B0400000000000000" pitchFamily="50" charset="-128"/>
              </a:rPr>
              <a:t>は「国診協」のホームページもご参考にしてください</a:t>
            </a:r>
            <a:endParaRPr kumimoji="1" lang="ja-JP" altLang="en-US" sz="1200" dirty="0">
              <a:latin typeface="BIZ UDPゴシック" panose="020B0400000000000000" pitchFamily="50" charset="-128"/>
              <a:ea typeface="BIZ UDPゴシック" panose="020B0400000000000000" pitchFamily="50" charset="-128"/>
            </a:endParaRPr>
          </a:p>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68404A-DFED-4CE5-A190-376C6EF2A357}" type="slidenum">
              <a:rPr kumimoji="0"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72487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b="0" dirty="0"/>
              <a:t>下痢症状に対しても少しお話しします</a:t>
            </a:r>
            <a:endParaRPr kumimoji="1" lang="en-US" altLang="ja-JP" b="0" dirty="0"/>
          </a:p>
          <a:p>
            <a:pPr>
              <a:lnSpc>
                <a:spcPct val="150000"/>
              </a:lnSpc>
            </a:pPr>
            <a:r>
              <a:rPr lang="ja-JP" altLang="en-US" sz="3600" b="0" dirty="0">
                <a:latin typeface="メイリオ" panose="020B0604030504040204" pitchFamily="50" charset="-128"/>
                <a:ea typeface="メイリオ" panose="020B0604030504040204" pitchFamily="50" charset="-128"/>
              </a:rPr>
              <a:t>急性腸炎（いちょうかぜ）は大変感染しやすいです</a:t>
            </a:r>
            <a:endParaRPr lang="en-US" altLang="ja-JP" sz="3600" b="0" dirty="0">
              <a:latin typeface="メイリオ" panose="020B0604030504040204" pitchFamily="50" charset="-128"/>
              <a:ea typeface="メイリオ" panose="020B0604030504040204" pitchFamily="50" charset="-128"/>
            </a:endParaRPr>
          </a:p>
          <a:p>
            <a:pPr>
              <a:lnSpc>
                <a:spcPct val="150000"/>
              </a:lnSpc>
            </a:pPr>
            <a:r>
              <a:rPr lang="ja-JP" altLang="en-US" sz="3600" b="0" dirty="0">
                <a:latin typeface="メイリオ" panose="020B0604030504040204" pitchFamily="50" charset="-128"/>
                <a:ea typeface="メイリオ" panose="020B0604030504040204" pitchFamily="50" charset="-128"/>
              </a:rPr>
              <a:t>下痢、嘔吐の方に注意を</a:t>
            </a:r>
            <a:r>
              <a:rPr lang="en-US" altLang="ja-JP" sz="3200" b="0" dirty="0">
                <a:latin typeface="メイリオ" panose="020B0604030504040204" pitchFamily="50" charset="-128"/>
                <a:ea typeface="メイリオ" panose="020B0604030504040204" pitchFamily="50" charset="-128"/>
              </a:rPr>
              <a:t>	</a:t>
            </a:r>
            <a:r>
              <a:rPr lang="ja-JP" altLang="en-US" sz="3200" b="0" dirty="0">
                <a:solidFill>
                  <a:srgbClr val="FF0000"/>
                </a:solidFill>
                <a:latin typeface="メイリオ" panose="020B0604030504040204" pitchFamily="50" charset="-128"/>
                <a:ea typeface="メイリオ" panose="020B0604030504040204" pitchFamily="50" charset="-128"/>
              </a:rPr>
              <a:t>患者さんに触れたらかならず流水で手洗いを</a:t>
            </a:r>
            <a:endParaRPr lang="en-US" altLang="ja-JP" sz="3200" b="0" dirty="0">
              <a:solidFill>
                <a:srgbClr val="FF0000"/>
              </a:solidFill>
              <a:latin typeface="メイリオ" panose="020B0604030504040204" pitchFamily="50" charset="-128"/>
              <a:ea typeface="メイリオ" panose="020B0604030504040204" pitchFamily="50" charset="-128"/>
            </a:endParaRPr>
          </a:p>
          <a:p>
            <a:pPr>
              <a:lnSpc>
                <a:spcPct val="150000"/>
              </a:lnSpc>
            </a:pPr>
            <a:r>
              <a:rPr lang="ja-JP" altLang="en-US" sz="3600" b="0" dirty="0">
                <a:latin typeface="メイリオ" panose="020B0604030504040204" pitchFamily="50" charset="-128"/>
                <a:ea typeface="メイリオ" panose="020B0604030504040204" pitchFamily="50" charset="-128"/>
              </a:rPr>
              <a:t>下痢、嘔吐による脱水は命取りになることがあります。早めの医療機関受診をすすめましょう</a:t>
            </a:r>
          </a:p>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68404A-DFED-4CE5-A190-376C6EF2A357}" type="slidenum">
              <a:rPr kumimoji="0"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580401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現在、ネット界隈、新聞、テレビなどで新型コロナウイルスの感染の報道が大々的になされており、その感染拡大抑制のため人々の行動制限が広く呼びかけられております。特に、死亡する可能性の高い高齢者に対しては、ワクチン接種がゆき渡った現在も注意喚起がされております。一方、高齢者における活動、交流の機会が減ってきているのも事実です。</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68404A-DFED-4CE5-A190-376C6EF2A357}" type="slidenum">
              <a:rPr kumimoji="0"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1466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具体的に見ていきましょう。グラフのように、</a:t>
            </a:r>
            <a:r>
              <a:rPr kumimoji="1" lang="en-US" altLang="ja-JP" dirty="0"/>
              <a:t>50</a:t>
            </a:r>
            <a:r>
              <a:rPr kumimoji="1" lang="ja-JP" altLang="en-US" dirty="0"/>
              <a:t>歳までは、コロナ感染症後の死亡がかなりまれでありますが、</a:t>
            </a:r>
            <a:r>
              <a:rPr kumimoji="1" lang="en-US" altLang="ja-JP" dirty="0"/>
              <a:t>60</a:t>
            </a:r>
            <a:r>
              <a:rPr kumimoji="1" lang="ja-JP" altLang="en-US" dirty="0"/>
              <a:t>歳を超えると死亡率が急激に上昇します。高齢者に対する感染予防が重要だということが分かります</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68404A-DFED-4CE5-A190-376C6EF2A357}" type="slidenum">
              <a:rPr kumimoji="0"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65964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一方、大西らが岐阜県郡上市の住民を対象にした調査では、グラフのように</a:t>
            </a:r>
            <a:r>
              <a:rPr kumimoji="1" lang="en-US" altLang="ja-JP" dirty="0"/>
              <a:t>1</a:t>
            </a:r>
            <a:r>
              <a:rPr kumimoji="1" lang="ja-JP" altLang="en-US" dirty="0"/>
              <a:t>週間のうち</a:t>
            </a:r>
            <a:r>
              <a:rPr kumimoji="1" lang="en-US" altLang="ja-JP" dirty="0"/>
              <a:t>3-4</a:t>
            </a:r>
            <a:r>
              <a:rPr kumimoji="1" lang="ja-JP" altLang="en-US" dirty="0"/>
              <a:t>日運動する方、</a:t>
            </a:r>
            <a:r>
              <a:rPr kumimoji="1" lang="en-US" altLang="ja-JP" dirty="0"/>
              <a:t>5</a:t>
            </a:r>
            <a:r>
              <a:rPr kumimoji="1" lang="ja-JP" altLang="en-US" dirty="0"/>
              <a:t>日以上運動する方が、コロナ禍前の</a:t>
            </a:r>
            <a:r>
              <a:rPr kumimoji="1" lang="en-US" altLang="ja-JP" dirty="0"/>
              <a:t>2019</a:t>
            </a:r>
            <a:r>
              <a:rPr kumimoji="1" lang="ja-JP" altLang="en-US" dirty="0"/>
              <a:t>年度に比べコロナ禍後の</a:t>
            </a:r>
            <a:r>
              <a:rPr kumimoji="1" lang="en-US" altLang="ja-JP" dirty="0"/>
              <a:t>2020</a:t>
            </a:r>
            <a:r>
              <a:rPr kumimoji="1" lang="ja-JP" altLang="en-US" dirty="0"/>
              <a:t>年に減少していることがわかります。これらをみると適切な感染対策を行ったうえで、高齢者の活動を増やす必要があると考えられます。</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68404A-DFED-4CE5-A190-376C6EF2A357}" type="slidenum">
              <a:rPr kumimoji="0"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01386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こうした活動、交流の低下はやがて「フレイル状態」から介護サービスが必要な「要支援、要介護状態」につながります。一定の感染対策をしながら交流や運動の機会を増やすことは必要です。</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68404A-DFED-4CE5-A190-376C6EF2A357}" type="slidenum">
              <a:rPr kumimoji="0"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01386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ではまず新型コロナウイルスについておさらいしましょう。皆様すでに知っていることかもしれませんが復習のつもりでよろしくお願いいたします</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68404A-DFED-4CE5-A190-376C6EF2A357}" type="slidenum">
              <a:rPr kumimoji="0"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67952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pPr>
              <a:lnSpc>
                <a:spcPct val="150000"/>
              </a:lnSpc>
            </a:pPr>
            <a:r>
              <a:rPr lang="ja-JP" altLang="en-US" sz="1200" b="0" dirty="0">
                <a:latin typeface="メイリオ" panose="020B0604030504040204" pitchFamily="50" charset="-128"/>
                <a:ea typeface="メイリオ" panose="020B0604030504040204" pitchFamily="50" charset="-128"/>
              </a:rPr>
              <a:t>飛沫（つばのしぶき）および接触でヒト−ヒト感染を起こします。これを飛沫感染といいます。つまり感染対策もこのつばのしぶきを防ぐマスクを装着することが大切なのです。</a:t>
            </a:r>
            <a:endParaRPr lang="en-US" altLang="ja-JP" sz="1200" b="0" dirty="0">
              <a:latin typeface="メイリオ" panose="020B0604030504040204" pitchFamily="50" charset="-128"/>
              <a:ea typeface="メイリオ" panose="020B0604030504040204" pitchFamily="50" charset="-128"/>
            </a:endParaRPr>
          </a:p>
          <a:p>
            <a:pPr>
              <a:lnSpc>
                <a:spcPct val="100000"/>
              </a:lnSpc>
            </a:pPr>
            <a:r>
              <a:rPr lang="ja-JP" altLang="en-US" sz="1200" b="0" dirty="0">
                <a:latin typeface="メイリオ" panose="020B0604030504040204" pitchFamily="50" charset="-128"/>
                <a:ea typeface="メイリオ" panose="020B0604030504040204" pitchFamily="50" charset="-128"/>
              </a:rPr>
              <a:t>ただし、従来考えられていた飛沫感染の概念を超えて広範囲に感染を起こす可能性はあるようです</a:t>
            </a:r>
          </a:p>
          <a:p>
            <a:pPr marL="0" marR="0" indent="0" algn="l" defTabSz="914400" rtl="0" eaLnBrk="1" fontAlgn="auto" latinLnBrk="0" hangingPunct="1">
              <a:lnSpc>
                <a:spcPct val="150000"/>
              </a:lnSpc>
              <a:spcBef>
                <a:spcPts val="0"/>
              </a:spcBef>
              <a:spcAft>
                <a:spcPts val="0"/>
              </a:spcAft>
              <a:buClrTx/>
              <a:buSzTx/>
              <a:buFontTx/>
              <a:buNone/>
              <a:tabLst/>
              <a:defRPr/>
            </a:pPr>
            <a:r>
              <a:rPr lang="ja-JP" altLang="en-US" sz="1200" b="0" dirty="0">
                <a:latin typeface="メイリオ" panose="020B0604030504040204" pitchFamily="50" charset="-128"/>
                <a:ea typeface="メイリオ" panose="020B0604030504040204" pitchFamily="50" charset="-128"/>
              </a:rPr>
              <a:t>注意すべき点は</a:t>
            </a:r>
            <a:r>
              <a:rPr lang="ja-JP" altLang="en-US" sz="1200" b="0" dirty="0">
                <a:solidFill>
                  <a:srgbClr val="FF0000"/>
                </a:solidFill>
                <a:latin typeface="メイリオ" panose="020B0604030504040204" pitchFamily="50" charset="-128"/>
                <a:ea typeface="メイリオ" panose="020B0604030504040204" pitchFamily="50" charset="-128"/>
              </a:rPr>
              <a:t>無症候の感染者</a:t>
            </a:r>
            <a:r>
              <a:rPr lang="ja-JP" altLang="en-US" sz="1200" b="0" dirty="0">
                <a:latin typeface="メイリオ" panose="020B0604030504040204" pitchFamily="50" charset="-128"/>
                <a:ea typeface="メイリオ" panose="020B0604030504040204" pitchFamily="50" charset="-128"/>
              </a:rPr>
              <a:t>であっても感染力があることです。また、症状が出る前に感染力を発揮します。無症状の人がいても、必ずマスクの着用が必要です。</a:t>
            </a:r>
            <a:endParaRPr lang="en-US" altLang="ja-JP" sz="1200" b="0" dirty="0">
              <a:latin typeface="メイリオ" panose="020B0604030504040204" pitchFamily="50" charset="-128"/>
              <a:ea typeface="メイリオ" panose="020B0604030504040204" pitchFamily="50" charset="-128"/>
            </a:endParaRPr>
          </a:p>
          <a:p>
            <a:pPr>
              <a:lnSpc>
                <a:spcPct val="100000"/>
              </a:lnSpc>
            </a:pPr>
            <a:r>
              <a:rPr lang="ja-JP" altLang="en-US" sz="1200" b="0" dirty="0">
                <a:latin typeface="メイリオ" panose="020B0604030504040204" pitchFamily="50" charset="-128"/>
                <a:ea typeface="メイリオ" panose="020B0604030504040204" pitchFamily="50" charset="-128"/>
              </a:rPr>
              <a:t>そのため、何の症状も無い人あるいは咽頭痛程度の人が周囲の人に感染させてしまう可能性があり、感染拡大の要因のひとつ</a:t>
            </a:r>
          </a:p>
          <a:p>
            <a:pPr>
              <a:lnSpc>
                <a:spcPct val="150000"/>
              </a:lnSpc>
            </a:pPr>
            <a:r>
              <a:rPr lang="ja-JP" altLang="en-US" sz="1200" b="0" dirty="0">
                <a:latin typeface="メイリオ" panose="020B0604030504040204" pitchFamily="50" charset="-128"/>
                <a:ea typeface="メイリオ" panose="020B0604030504040204" pitchFamily="50" charset="-128"/>
              </a:rPr>
              <a:t>感染力は一人の感染者から</a:t>
            </a:r>
            <a:r>
              <a:rPr lang="en-US" altLang="ja-JP" sz="1200" b="0" dirty="0">
                <a:latin typeface="メイリオ" panose="020B0604030504040204" pitchFamily="50" charset="-128"/>
                <a:ea typeface="メイリオ" panose="020B0604030504040204" pitchFamily="50" charset="-128"/>
              </a:rPr>
              <a:t>2〜3</a:t>
            </a:r>
            <a:r>
              <a:rPr lang="ja-JP" altLang="en-US" sz="1200" b="0" dirty="0">
                <a:latin typeface="メイリオ" panose="020B0604030504040204" pitchFamily="50" charset="-128"/>
                <a:ea typeface="メイリオ" panose="020B0604030504040204" pitchFamily="50" charset="-128"/>
              </a:rPr>
              <a:t>人程度に感染といわれております</a:t>
            </a:r>
          </a:p>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68404A-DFED-4CE5-A190-376C6EF2A357}" type="slidenum">
              <a:rPr kumimoji="0"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12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pPr>
              <a:lnSpc>
                <a:spcPct val="110000"/>
              </a:lnSpc>
            </a:pPr>
            <a:r>
              <a:rPr lang="ja-JP" altLang="en-US" sz="1200" dirty="0">
                <a:latin typeface="メイリオ" panose="020B0604030504040204" pitchFamily="50" charset="-128"/>
                <a:ea typeface="メイリオ" panose="020B0604030504040204" pitchFamily="50" charset="-128"/>
              </a:rPr>
              <a:t>発熱</a:t>
            </a:r>
            <a:r>
              <a:rPr lang="zh-TW" altLang="en-US" sz="1200" dirty="0">
                <a:latin typeface="メイリオ" panose="020B0604030504040204" pitchFamily="50" charset="-128"/>
                <a:ea typeface="メイリオ" panose="020B0604030504040204" pitchFamily="50" charset="-128"/>
              </a:rPr>
              <a:t>、咳、筋</a:t>
            </a:r>
            <a:r>
              <a:rPr lang="ja-JP" altLang="en-US" sz="1200" dirty="0">
                <a:latin typeface="メイリオ" panose="020B0604030504040204" pitchFamily="50" charset="-128"/>
                <a:ea typeface="メイリオ" panose="020B0604030504040204" pitchFamily="50" charset="-128"/>
              </a:rPr>
              <a:t>肉</a:t>
            </a:r>
            <a:r>
              <a:rPr lang="zh-TW" altLang="en-US" sz="1200" dirty="0">
                <a:latin typeface="メイリオ" panose="020B0604030504040204" pitchFamily="50" charset="-128"/>
                <a:ea typeface="メイリオ" panose="020B0604030504040204" pitchFamily="50" charset="-128"/>
              </a:rPr>
              <a:t>痛、倦</a:t>
            </a:r>
            <a:r>
              <a:rPr lang="ja-JP" altLang="en-US" sz="1200" dirty="0">
                <a:latin typeface="メイリオ" panose="020B0604030504040204" pitchFamily="50" charset="-128"/>
                <a:ea typeface="メイリオ" panose="020B0604030504040204" pitchFamily="50" charset="-128"/>
              </a:rPr>
              <a:t>怠感、呼吸困難などが比較的多くみられます。ただ一般の風邪とは見分けがつきません</a:t>
            </a:r>
            <a:endParaRPr lang="en-US" altLang="ja-JP" sz="1200" dirty="0">
              <a:latin typeface="メイリオ" panose="020B0604030504040204" pitchFamily="50" charset="-128"/>
              <a:ea typeface="メイリオ" panose="020B0604030504040204" pitchFamily="50" charset="-128"/>
            </a:endParaRPr>
          </a:p>
          <a:p>
            <a:pPr>
              <a:lnSpc>
                <a:spcPct val="150000"/>
              </a:lnSpc>
            </a:pPr>
            <a:r>
              <a:rPr lang="ja-JP" altLang="en-US" sz="1200" dirty="0">
                <a:latin typeface="メイリオ" panose="020B0604030504040204" pitchFamily="50" charset="-128"/>
                <a:ea typeface="メイリオ" panose="020B0604030504040204" pitchFamily="50" charset="-128"/>
              </a:rPr>
              <a:t>味覚障害、嗅覚障害が特徴的と言われておりますが、過信は禁物です</a:t>
            </a:r>
            <a:endParaRPr lang="en-US" altLang="ja-JP" sz="1200" dirty="0">
              <a:latin typeface="メイリオ" panose="020B0604030504040204" pitchFamily="50" charset="-128"/>
              <a:ea typeface="メイリオ" panose="020B0604030504040204" pitchFamily="50" charset="-128"/>
            </a:endParaRPr>
          </a:p>
          <a:p>
            <a:pPr>
              <a:lnSpc>
                <a:spcPct val="150000"/>
              </a:lnSpc>
            </a:pPr>
            <a:r>
              <a:rPr lang="ja-JP" altLang="en-US" sz="1200" b="1" dirty="0">
                <a:solidFill>
                  <a:srgbClr val="FF0000"/>
                </a:solidFill>
                <a:latin typeface="メイリオ" panose="020B0604030504040204" pitchFamily="50" charset="-128"/>
                <a:ea typeface="メイリオ" panose="020B0604030504040204" pitchFamily="50" charset="-128"/>
              </a:rPr>
              <a:t>前のスライドでもお示ししましたが、</a:t>
            </a:r>
            <a:r>
              <a:rPr lang="en-US" altLang="ja-JP" sz="1200" b="1" dirty="0">
                <a:solidFill>
                  <a:srgbClr val="FF0000"/>
                </a:solidFill>
                <a:latin typeface="メイリオ" panose="020B0604030504040204" pitchFamily="50" charset="-128"/>
                <a:ea typeface="メイリオ" panose="020B0604030504040204" pitchFamily="50" charset="-128"/>
              </a:rPr>
              <a:t>30-40%</a:t>
            </a:r>
            <a:r>
              <a:rPr lang="ja-JP" altLang="en-US" sz="1200" b="1" dirty="0">
                <a:solidFill>
                  <a:srgbClr val="FF0000"/>
                </a:solidFill>
                <a:latin typeface="メイリオ" panose="020B0604030504040204" pitchFamily="50" charset="-128"/>
                <a:ea typeface="メイリオ" panose="020B0604030504040204" pitchFamily="50" charset="-128"/>
              </a:rPr>
              <a:t>が無症状です</a:t>
            </a:r>
            <a:endParaRPr lang="en-US" altLang="ja-JP" sz="1200" b="1" dirty="0">
              <a:solidFill>
                <a:srgbClr val="FF0000"/>
              </a:solidFill>
              <a:latin typeface="メイリオ" panose="020B0604030504040204" pitchFamily="50" charset="-128"/>
              <a:ea typeface="メイリオ" panose="020B0604030504040204" pitchFamily="50" charset="-128"/>
            </a:endParaRPr>
          </a:p>
          <a:p>
            <a:pPr>
              <a:lnSpc>
                <a:spcPct val="150000"/>
              </a:lnSpc>
            </a:pPr>
            <a:r>
              <a:rPr lang="ja-JP" altLang="en-US" sz="1200" b="1" dirty="0">
                <a:latin typeface="メイリオ" panose="020B0604030504040204" pitchFamily="50" charset="-128"/>
                <a:ea typeface="メイリオ" panose="020B0604030504040204" pitchFamily="50" charset="-128"/>
              </a:rPr>
              <a:t>潜伏期は</a:t>
            </a:r>
            <a:r>
              <a:rPr lang="en-US" altLang="ja-JP" sz="1200" b="1" dirty="0">
                <a:latin typeface="メイリオ" panose="020B0604030504040204" pitchFamily="50" charset="-128"/>
                <a:ea typeface="メイリオ" panose="020B0604030504040204" pitchFamily="50" charset="-128"/>
              </a:rPr>
              <a:t>5</a:t>
            </a:r>
            <a:r>
              <a:rPr lang="ja-JP" altLang="en-US" sz="1200" b="1" dirty="0">
                <a:latin typeface="メイリオ" panose="020B0604030504040204" pitchFamily="50" charset="-128"/>
                <a:ea typeface="メイリオ" panose="020B0604030504040204" pitchFamily="50" charset="-128"/>
              </a:rPr>
              <a:t>日、最大</a:t>
            </a:r>
            <a:r>
              <a:rPr lang="en-US" altLang="ja-JP" sz="1200" b="1" dirty="0">
                <a:latin typeface="メイリオ" panose="020B0604030504040204" pitchFamily="50" charset="-128"/>
                <a:ea typeface="メイリオ" panose="020B0604030504040204" pitchFamily="50" charset="-128"/>
              </a:rPr>
              <a:t>14</a:t>
            </a:r>
            <a:r>
              <a:rPr lang="ja-JP" altLang="en-US" sz="1200" b="1" dirty="0">
                <a:latin typeface="メイリオ" panose="020B0604030504040204" pitchFamily="50" charset="-128"/>
                <a:ea typeface="メイリオ" panose="020B0604030504040204" pitchFamily="50" charset="-128"/>
              </a:rPr>
              <a:t>日となっております</a:t>
            </a:r>
            <a:endParaRPr lang="en-US" altLang="ja-JP" sz="1200" b="1" dirty="0">
              <a:latin typeface="メイリオ" panose="020B0604030504040204" pitchFamily="50" charset="-128"/>
              <a:ea typeface="メイリオ" panose="020B0604030504040204" pitchFamily="50" charset="-128"/>
            </a:endParaRPr>
          </a:p>
          <a:p>
            <a:pPr>
              <a:lnSpc>
                <a:spcPct val="150000"/>
              </a:lnSpc>
            </a:pPr>
            <a:r>
              <a:rPr lang="ja-JP" altLang="en-US" sz="1200" b="1" dirty="0">
                <a:solidFill>
                  <a:srgbClr val="FF0000"/>
                </a:solidFill>
                <a:latin typeface="メイリオ" panose="020B0604030504040204" pitchFamily="50" charset="-128"/>
                <a:ea typeface="メイリオ" panose="020B0604030504040204" pitchFamily="50" charset="-128"/>
              </a:rPr>
              <a:t>繰り返しますが、症状で新型コロナウイルスを診断することは困難です。</a:t>
            </a:r>
            <a:endParaRPr lang="en-US" altLang="ja-JP" sz="1200" b="1" dirty="0">
              <a:solidFill>
                <a:srgbClr val="FF0000"/>
              </a:solidFill>
              <a:latin typeface="メイリオ" panose="020B0604030504040204" pitchFamily="50" charset="-128"/>
              <a:ea typeface="メイリオ" panose="020B0604030504040204" pitchFamily="50" charset="-128"/>
            </a:endParaRPr>
          </a:p>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68404A-DFED-4CE5-A190-376C6EF2A357}" type="slidenum">
              <a:rPr kumimoji="0"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901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pPr marL="0" indent="0">
              <a:buNone/>
            </a:pPr>
            <a:r>
              <a:rPr lang="ja-JP" altLang="en-US" sz="3600" b="0" dirty="0">
                <a:latin typeface="メイリオ" panose="020B0604030504040204" pitchFamily="50" charset="-128"/>
                <a:ea typeface="メイリオ" panose="020B0604030504040204" pitchFamily="50" charset="-128"/>
              </a:rPr>
              <a:t>ではどういった場合に感染しやすいか</a:t>
            </a:r>
            <a:r>
              <a:rPr lang="en-US" altLang="ja-JP" sz="3600" b="0" dirty="0">
                <a:latin typeface="メイリオ" panose="020B0604030504040204" pitchFamily="50" charset="-128"/>
                <a:ea typeface="メイリオ" panose="020B0604030504040204" pitchFamily="50" charset="-128"/>
              </a:rPr>
              <a:t>?3</a:t>
            </a:r>
            <a:r>
              <a:rPr lang="ja-JP" altLang="en-US" sz="3600" b="0" dirty="0">
                <a:latin typeface="メイリオ" panose="020B0604030504040204" pitchFamily="50" charset="-128"/>
                <a:ea typeface="メイリオ" panose="020B0604030504040204" pitchFamily="50" charset="-128"/>
              </a:rPr>
              <a:t>密（密集、密接、密閉）　　カラオケ、飲酒を伴う会食</a:t>
            </a:r>
            <a:endParaRPr lang="en-US" altLang="ja-JP" sz="3600" b="0" dirty="0">
              <a:latin typeface="メイリオ" panose="020B0604030504040204" pitchFamily="50" charset="-128"/>
              <a:ea typeface="メイリオ" panose="020B0604030504040204" pitchFamily="50" charset="-128"/>
            </a:endParaRPr>
          </a:p>
          <a:p>
            <a:pPr marL="0" indent="0">
              <a:buNone/>
            </a:pPr>
            <a:r>
              <a:rPr lang="ja-JP" altLang="en-US" sz="3600" b="0" dirty="0">
                <a:latin typeface="メイリオ" panose="020B0604030504040204" pitchFamily="50" charset="-128"/>
                <a:ea typeface="メイリオ" panose="020B0604030504040204" pitchFamily="50" charset="-128"/>
              </a:rPr>
              <a:t>・マスクなしの状態で陽性者と</a:t>
            </a:r>
            <a:r>
              <a:rPr lang="en-US" altLang="ja-JP" sz="3600" b="0" dirty="0">
                <a:latin typeface="メイリオ" panose="020B0604030504040204" pitchFamily="50" charset="-128"/>
                <a:ea typeface="メイリオ" panose="020B0604030504040204" pitchFamily="50" charset="-128"/>
              </a:rPr>
              <a:t>15</a:t>
            </a:r>
            <a:r>
              <a:rPr lang="ja-JP" altLang="en-US" sz="3600" b="0" dirty="0">
                <a:latin typeface="メイリオ" panose="020B0604030504040204" pitchFamily="50" charset="-128"/>
                <a:ea typeface="メイリオ" panose="020B0604030504040204" pitchFamily="50" charset="-128"/>
              </a:rPr>
              <a:t>分以上過ごす</a:t>
            </a:r>
            <a:endParaRPr lang="en-US" altLang="ja-JP" sz="3600" b="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3600" b="0" dirty="0">
                <a:latin typeface="メイリオ" panose="020B0604030504040204" pitchFamily="50" charset="-128"/>
                <a:ea typeface="メイリオ" panose="020B0604030504040204" pitchFamily="50" charset="-128"/>
              </a:rPr>
              <a:t>・濃厚接触者として　→　家族や職場が多いです。</a:t>
            </a:r>
            <a:endParaRPr lang="en-US" altLang="ja-JP" sz="3600" b="0" dirty="0">
              <a:latin typeface="メイリオ" panose="020B0604030504040204" pitchFamily="50" charset="-128"/>
              <a:ea typeface="メイリオ" panose="020B0604030504040204" pitchFamily="50" charset="-128"/>
            </a:endParaRPr>
          </a:p>
          <a:p>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68404A-DFED-4CE5-A190-376C6EF2A357}" type="slidenum">
              <a:rPr kumimoji="0"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480854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fld id="{64B5BB1E-7A81-417E-ABD9-A14988A30050}" type="datetimeFigureOut">
              <a:rPr lang="ja-JP" altLang="en-US" smtClean="0"/>
              <a:pPr>
                <a:defRPr/>
              </a:pPr>
              <a:t>2021/9/13</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38F37C75-20A5-45C5-91CD-933B98889A43}" type="slidenum">
              <a:rPr lang="ja-JP" altLang="en-US" smtClean="0"/>
              <a:pPr>
                <a:defRPr/>
              </a:pPr>
              <a:t>‹#›</a:t>
            </a:fld>
            <a:endParaRPr lang="ja-JP" altLang="en-US"/>
          </a:p>
        </p:txBody>
      </p:sp>
    </p:spTree>
    <p:extLst>
      <p:ext uri="{BB962C8B-B14F-4D97-AF65-F5344CB8AC3E}">
        <p14:creationId xmlns:p14="http://schemas.microsoft.com/office/powerpoint/2010/main" val="1986877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74FE2AB0-8D3F-417C-AD81-67B6B7D50D30}" type="datetimeFigureOut">
              <a:rPr lang="ja-JP" altLang="en-US" smtClean="0"/>
              <a:pPr>
                <a:defRPr/>
              </a:pPr>
              <a:t>2021/9/13</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5C182144-3AC1-468E-8EC3-3046FBD73AFD}" type="slidenum">
              <a:rPr lang="ja-JP" altLang="en-US" smtClean="0"/>
              <a:pPr>
                <a:defRPr/>
              </a:pPr>
              <a:t>‹#›</a:t>
            </a:fld>
            <a:endParaRPr lang="ja-JP" altLang="en-US"/>
          </a:p>
        </p:txBody>
      </p:sp>
    </p:spTree>
    <p:extLst>
      <p:ext uri="{BB962C8B-B14F-4D97-AF65-F5344CB8AC3E}">
        <p14:creationId xmlns:p14="http://schemas.microsoft.com/office/powerpoint/2010/main" val="2947456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B09CFB70-FE0B-44DE-A649-14CBF3C6F33F}" type="datetimeFigureOut">
              <a:rPr lang="ja-JP" altLang="en-US" smtClean="0"/>
              <a:pPr>
                <a:defRPr/>
              </a:pPr>
              <a:t>2021/9/13</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96EA98E0-FE76-40C7-8282-F822EEDDD694}" type="slidenum">
              <a:rPr lang="ja-JP" altLang="en-US" smtClean="0"/>
              <a:pPr>
                <a:defRPr/>
              </a:pPr>
              <a:t>‹#›</a:t>
            </a:fld>
            <a:endParaRPr lang="ja-JP" altLang="en-US"/>
          </a:p>
        </p:txBody>
      </p:sp>
    </p:spTree>
    <p:extLst>
      <p:ext uri="{BB962C8B-B14F-4D97-AF65-F5344CB8AC3E}">
        <p14:creationId xmlns:p14="http://schemas.microsoft.com/office/powerpoint/2010/main" val="2254183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5" y="609600"/>
            <a:ext cx="103632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914401" y="1981200"/>
            <a:ext cx="508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クリップアート プレースホルダ 3"/>
          <p:cNvSpPr>
            <a:spLocks noGrp="1"/>
          </p:cNvSpPr>
          <p:nvPr>
            <p:ph type="clipArt" sz="half" idx="2"/>
          </p:nvPr>
        </p:nvSpPr>
        <p:spPr>
          <a:xfrm>
            <a:off x="6197600" y="1981200"/>
            <a:ext cx="5080000" cy="4114800"/>
          </a:xfrm>
        </p:spPr>
        <p:txBody>
          <a:bodyPr rtlCol="0">
            <a:normAutofit/>
          </a:bodyPr>
          <a:lstStyle/>
          <a:p>
            <a:pPr lvl="0"/>
            <a:endParaRPr lang="ja-JP" altLang="en-US" noProof="0"/>
          </a:p>
        </p:txBody>
      </p:sp>
      <p:sp>
        <p:nvSpPr>
          <p:cNvPr id="5" name="日付プレースホルダ 4">
            <a:extLst>
              <a:ext uri="{FF2B5EF4-FFF2-40B4-BE49-F238E27FC236}">
                <a16:creationId xmlns:a16="http://schemas.microsoft.com/office/drawing/2014/main" id="{80267179-F2F0-411D-AEB5-AEA8721536B7}"/>
              </a:ext>
            </a:extLst>
          </p:cNvPr>
          <p:cNvSpPr>
            <a:spLocks noGrp="1"/>
          </p:cNvSpPr>
          <p:nvPr>
            <p:ph type="dt" sz="half" idx="10"/>
          </p:nvPr>
        </p:nvSpPr>
        <p:spPr>
          <a:xfrm>
            <a:off x="914400" y="6248400"/>
            <a:ext cx="2540000" cy="457200"/>
          </a:xfrm>
        </p:spPr>
        <p:txBody>
          <a:bodyPr/>
          <a:lstStyle>
            <a:lvl1pPr>
              <a:defRPr kumimoji="0" b="1">
                <a:latin typeface="Times New Roman" pitchFamily="18" charset="0"/>
              </a:defRPr>
            </a:lvl1pPr>
          </a:lstStyle>
          <a:p>
            <a:pPr>
              <a:defRPr/>
            </a:pPr>
            <a:endParaRPr lang="en-US" altLang="ja-JP"/>
          </a:p>
        </p:txBody>
      </p:sp>
      <p:sp>
        <p:nvSpPr>
          <p:cNvPr id="6" name="フッター プレースホルダ 5">
            <a:extLst>
              <a:ext uri="{FF2B5EF4-FFF2-40B4-BE49-F238E27FC236}">
                <a16:creationId xmlns:a16="http://schemas.microsoft.com/office/drawing/2014/main" id="{B9E1FE7E-A8CB-4B33-96E2-912EF3B56572}"/>
              </a:ext>
            </a:extLst>
          </p:cNvPr>
          <p:cNvSpPr>
            <a:spLocks noGrp="1"/>
          </p:cNvSpPr>
          <p:nvPr>
            <p:ph type="ftr" sz="quarter" idx="11"/>
          </p:nvPr>
        </p:nvSpPr>
        <p:spPr>
          <a:xfrm>
            <a:off x="4165600" y="6248400"/>
            <a:ext cx="3860800" cy="457200"/>
          </a:xfrm>
        </p:spPr>
        <p:txBody>
          <a:bodyPr/>
          <a:lstStyle>
            <a:lvl1pPr>
              <a:defRPr kumimoji="0" b="1">
                <a:latin typeface="Times New Roman" pitchFamily="18" charset="0"/>
              </a:defRPr>
            </a:lvl1pPr>
          </a:lstStyle>
          <a:p>
            <a:pPr>
              <a:defRPr/>
            </a:pPr>
            <a:endParaRPr lang="en-US" altLang="ja-JP"/>
          </a:p>
        </p:txBody>
      </p:sp>
      <p:sp>
        <p:nvSpPr>
          <p:cNvPr id="7" name="スライド番号プレースホルダ 6">
            <a:extLst>
              <a:ext uri="{FF2B5EF4-FFF2-40B4-BE49-F238E27FC236}">
                <a16:creationId xmlns:a16="http://schemas.microsoft.com/office/drawing/2014/main" id="{2EA704DF-5579-4476-995E-365AEF9416B5}"/>
              </a:ext>
            </a:extLst>
          </p:cNvPr>
          <p:cNvSpPr>
            <a:spLocks noGrp="1"/>
          </p:cNvSpPr>
          <p:nvPr>
            <p:ph type="sldNum" sz="quarter" idx="12"/>
          </p:nvPr>
        </p:nvSpPr>
        <p:spPr>
          <a:xfrm>
            <a:off x="8737600" y="6248400"/>
            <a:ext cx="2540000" cy="457200"/>
          </a:xfrm>
        </p:spPr>
        <p:txBody>
          <a:bodyPr/>
          <a:lstStyle>
            <a:lvl1pPr>
              <a:defRPr kumimoji="0" b="1">
                <a:latin typeface="Times New Roman" panose="02020603050405020304" pitchFamily="18" charset="0"/>
              </a:defRPr>
            </a:lvl1pPr>
          </a:lstStyle>
          <a:p>
            <a:pPr>
              <a:defRPr/>
            </a:pPr>
            <a:fld id="{C5D2C14B-C0DA-40C4-ADB3-47E97C3F69D8}" type="slidenum">
              <a:rPr lang="en-US" altLang="ja-JP"/>
              <a:pPr>
                <a:defRPr/>
              </a:pPr>
              <a:t>‹#›</a:t>
            </a:fld>
            <a:endParaRPr lang="en-US" altLang="ja-JP"/>
          </a:p>
        </p:txBody>
      </p:sp>
    </p:spTree>
    <p:extLst>
      <p:ext uri="{BB962C8B-B14F-4D97-AF65-F5344CB8AC3E}">
        <p14:creationId xmlns:p14="http://schemas.microsoft.com/office/powerpoint/2010/main" val="1935294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A86723DD-1ED2-449D-A27E-D4E51F488EBA}" type="datetimeFigureOut">
              <a:rPr lang="ja-JP" altLang="en-US" smtClean="0"/>
              <a:pPr>
                <a:defRPr/>
              </a:pPr>
              <a:t>2021/9/13</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B16EECBF-BF66-4B8C-A3D3-5A1421427D68}" type="slidenum">
              <a:rPr lang="ja-JP" altLang="en-US" smtClean="0"/>
              <a:pPr>
                <a:defRPr/>
              </a:pPr>
              <a:t>‹#›</a:t>
            </a:fld>
            <a:endParaRPr lang="ja-JP" altLang="en-US"/>
          </a:p>
        </p:txBody>
      </p:sp>
      <p:sp>
        <p:nvSpPr>
          <p:cNvPr id="7" name="タイトル 1">
            <a:extLst>
              <a:ext uri="{FF2B5EF4-FFF2-40B4-BE49-F238E27FC236}">
                <a16:creationId xmlns:a16="http://schemas.microsoft.com/office/drawing/2014/main" id="{F2336B7D-07BB-4341-9C1B-709F2B06D511}"/>
              </a:ext>
            </a:extLst>
          </p:cNvPr>
          <p:cNvSpPr txBox="1">
            <a:spLocks/>
          </p:cNvSpPr>
          <p:nvPr userDrawn="1"/>
        </p:nvSpPr>
        <p:spPr>
          <a:xfrm>
            <a:off x="0" y="569282"/>
            <a:ext cx="12192000" cy="928593"/>
          </a:xfrm>
          <a:prstGeom prst="rect">
            <a:avLst/>
          </a:prstGeom>
          <a:solidFill>
            <a:schemeClr val="accent4">
              <a:lumMod val="20000"/>
              <a:lumOff val="80000"/>
            </a:schemeClr>
          </a:solidFill>
        </p:spPr>
        <p:txBody>
          <a:bodyPr vert="horz" lIns="63305" tIns="36000" rIns="63305" bIns="3600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30000"/>
              </a:lnSpc>
              <a:spcBef>
                <a:spcPts val="0"/>
              </a:spcBef>
            </a:pPr>
            <a:r>
              <a:rPr lang="ja-JP" altLang="en-US" b="1">
                <a:solidFill>
                  <a:srgbClr val="7030A0"/>
                </a:solidFill>
                <a:latin typeface="メイリオ" panose="020B0604030504040204" pitchFamily="50" charset="-128"/>
                <a:ea typeface="メイリオ" panose="020B0604030504040204" pitchFamily="50" charset="-128"/>
              </a:rPr>
              <a:t>テーマの中の項目を</a:t>
            </a:r>
            <a:endParaRPr lang="ja-JP" altLang="en-US" b="1" dirty="0">
              <a:solidFill>
                <a:srgbClr val="7030A0"/>
              </a:solidFill>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4843B375-5D52-44E6-A266-225C62CBAC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CB870E14-35FF-475A-BF88-16D75D3444B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067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C60AF311-DDAE-4143-9FD2-A22153B36F27}" type="datetimeFigureOut">
              <a:rPr lang="ja-JP" altLang="en-US" smtClean="0"/>
              <a:pPr>
                <a:defRPr/>
              </a:pPr>
              <a:t>2021/9/13</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58E09150-0D4F-4AD6-B2CC-C82777906043}" type="slidenum">
              <a:rPr lang="ja-JP" altLang="en-US" smtClean="0"/>
              <a:pPr>
                <a:defRPr/>
              </a:pPr>
              <a:t>‹#›</a:t>
            </a:fld>
            <a:endParaRPr lang="ja-JP" altLang="en-US"/>
          </a:p>
        </p:txBody>
      </p:sp>
    </p:spTree>
    <p:extLst>
      <p:ext uri="{BB962C8B-B14F-4D97-AF65-F5344CB8AC3E}">
        <p14:creationId xmlns:p14="http://schemas.microsoft.com/office/powerpoint/2010/main" val="3036480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D79A95EF-BFC7-4019-A931-65D770B5F2EA}" type="datetimeFigureOut">
              <a:rPr lang="ja-JP" altLang="en-US" smtClean="0"/>
              <a:pPr>
                <a:defRPr/>
              </a:pPr>
              <a:t>2021/9/13</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2209B485-598E-400E-B088-85667FDB33A5}" type="slidenum">
              <a:rPr lang="ja-JP" altLang="en-US" smtClean="0"/>
              <a:pPr>
                <a:defRPr/>
              </a:pPr>
              <a:t>‹#›</a:t>
            </a:fld>
            <a:endParaRPr lang="ja-JP" altLang="en-US"/>
          </a:p>
        </p:txBody>
      </p:sp>
    </p:spTree>
    <p:extLst>
      <p:ext uri="{BB962C8B-B14F-4D97-AF65-F5344CB8AC3E}">
        <p14:creationId xmlns:p14="http://schemas.microsoft.com/office/powerpoint/2010/main" val="1649022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D8708403-1D4D-4050-8756-8E8BF4D4E5B7}" type="datetimeFigureOut">
              <a:rPr lang="ja-JP" altLang="en-US" smtClean="0"/>
              <a:pPr>
                <a:defRPr/>
              </a:pPr>
              <a:t>2021/9/13</a:t>
            </a:fld>
            <a:endParaRPr lang="ja-JP" altLang="en-US"/>
          </a:p>
        </p:txBody>
      </p:sp>
      <p:sp>
        <p:nvSpPr>
          <p:cNvPr id="8" name="Footer Placeholder 7"/>
          <p:cNvSpPr>
            <a:spLocks noGrp="1"/>
          </p:cNvSpPr>
          <p:nvPr>
            <p:ph type="ftr" sz="quarter" idx="11"/>
          </p:nvPr>
        </p:nvSpPr>
        <p:spPr/>
        <p:txBody>
          <a:bodyPr/>
          <a:lstStyle/>
          <a:p>
            <a:pPr>
              <a:defRPr/>
            </a:pPr>
            <a:endParaRPr lang="ja-JP" altLang="en-US"/>
          </a:p>
        </p:txBody>
      </p:sp>
      <p:sp>
        <p:nvSpPr>
          <p:cNvPr id="9" name="Slide Number Placeholder 8"/>
          <p:cNvSpPr>
            <a:spLocks noGrp="1"/>
          </p:cNvSpPr>
          <p:nvPr>
            <p:ph type="sldNum" sz="quarter" idx="12"/>
          </p:nvPr>
        </p:nvSpPr>
        <p:spPr/>
        <p:txBody>
          <a:bodyPr/>
          <a:lstStyle/>
          <a:p>
            <a:pPr>
              <a:defRPr/>
            </a:pPr>
            <a:fld id="{31F6590E-DAE4-404B-A295-CD1F41D3A419}" type="slidenum">
              <a:rPr lang="ja-JP" altLang="en-US" smtClean="0"/>
              <a:pPr>
                <a:defRPr/>
              </a:pPr>
              <a:t>‹#›</a:t>
            </a:fld>
            <a:endParaRPr lang="ja-JP" altLang="en-US"/>
          </a:p>
        </p:txBody>
      </p:sp>
    </p:spTree>
    <p:extLst>
      <p:ext uri="{BB962C8B-B14F-4D97-AF65-F5344CB8AC3E}">
        <p14:creationId xmlns:p14="http://schemas.microsoft.com/office/powerpoint/2010/main" val="1262144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E028F65C-0E2E-4362-8E26-37D876872779}" type="datetimeFigureOut">
              <a:rPr lang="ja-JP" altLang="en-US" smtClean="0"/>
              <a:pPr>
                <a:defRPr/>
              </a:pPr>
              <a:t>2021/9/13</a:t>
            </a:fld>
            <a:endParaRPr lang="ja-JP" altLang="en-US"/>
          </a:p>
        </p:txBody>
      </p:sp>
      <p:sp>
        <p:nvSpPr>
          <p:cNvPr id="4" name="Footer Placeholder 3"/>
          <p:cNvSpPr>
            <a:spLocks noGrp="1"/>
          </p:cNvSpPr>
          <p:nvPr>
            <p:ph type="ftr" sz="quarter" idx="11"/>
          </p:nvPr>
        </p:nvSpPr>
        <p:spPr/>
        <p:txBody>
          <a:bodyPr/>
          <a:lstStyle/>
          <a:p>
            <a:pPr>
              <a:defRPr/>
            </a:pPr>
            <a:endParaRPr lang="ja-JP" altLang="en-US"/>
          </a:p>
        </p:txBody>
      </p:sp>
      <p:sp>
        <p:nvSpPr>
          <p:cNvPr id="5" name="Slide Number Placeholder 4"/>
          <p:cNvSpPr>
            <a:spLocks noGrp="1"/>
          </p:cNvSpPr>
          <p:nvPr>
            <p:ph type="sldNum" sz="quarter" idx="12"/>
          </p:nvPr>
        </p:nvSpPr>
        <p:spPr/>
        <p:txBody>
          <a:bodyPr/>
          <a:lstStyle/>
          <a:p>
            <a:pPr>
              <a:defRPr/>
            </a:pPr>
            <a:fld id="{38808F9B-6C43-485E-A1C6-8C0946DA7EDE}" type="slidenum">
              <a:rPr lang="ja-JP" altLang="en-US" smtClean="0"/>
              <a:pPr>
                <a:defRPr/>
              </a:pPr>
              <a:t>‹#›</a:t>
            </a:fld>
            <a:endParaRPr lang="ja-JP" altLang="en-US"/>
          </a:p>
        </p:txBody>
      </p:sp>
    </p:spTree>
    <p:extLst>
      <p:ext uri="{BB962C8B-B14F-4D97-AF65-F5344CB8AC3E}">
        <p14:creationId xmlns:p14="http://schemas.microsoft.com/office/powerpoint/2010/main" val="90852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30940D2-278B-4586-9E19-2BC822423187}" type="datetimeFigureOut">
              <a:rPr lang="ja-JP" altLang="en-US" smtClean="0"/>
              <a:pPr>
                <a:defRPr/>
              </a:pPr>
              <a:t>2021/9/13</a:t>
            </a:fld>
            <a:endParaRPr lang="ja-JP" altLang="en-US"/>
          </a:p>
        </p:txBody>
      </p:sp>
      <p:sp>
        <p:nvSpPr>
          <p:cNvPr id="3" name="Footer Placeholder 2"/>
          <p:cNvSpPr>
            <a:spLocks noGrp="1"/>
          </p:cNvSpPr>
          <p:nvPr>
            <p:ph type="ftr" sz="quarter" idx="11"/>
          </p:nvPr>
        </p:nvSpPr>
        <p:spPr/>
        <p:txBody>
          <a:bodyPr/>
          <a:lstStyle/>
          <a:p>
            <a:pPr>
              <a:defRPr/>
            </a:pPr>
            <a:endParaRPr lang="ja-JP" altLang="en-US"/>
          </a:p>
        </p:txBody>
      </p:sp>
      <p:sp>
        <p:nvSpPr>
          <p:cNvPr id="4" name="Slide Number Placeholder 3"/>
          <p:cNvSpPr>
            <a:spLocks noGrp="1"/>
          </p:cNvSpPr>
          <p:nvPr>
            <p:ph type="sldNum" sz="quarter" idx="12"/>
          </p:nvPr>
        </p:nvSpPr>
        <p:spPr/>
        <p:txBody>
          <a:bodyPr/>
          <a:lstStyle/>
          <a:p>
            <a:pPr>
              <a:defRPr/>
            </a:pPr>
            <a:fld id="{A3CC51F9-8CFB-4212-A512-5B18F8E4CE6D}" type="slidenum">
              <a:rPr lang="ja-JP" altLang="en-US" smtClean="0"/>
              <a:pPr>
                <a:defRPr/>
              </a:pPr>
              <a:t>‹#›</a:t>
            </a:fld>
            <a:endParaRPr lang="ja-JP" altLang="en-US"/>
          </a:p>
        </p:txBody>
      </p:sp>
    </p:spTree>
    <p:extLst>
      <p:ext uri="{BB962C8B-B14F-4D97-AF65-F5344CB8AC3E}">
        <p14:creationId xmlns:p14="http://schemas.microsoft.com/office/powerpoint/2010/main" val="558826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74FE2AB0-8D3F-417C-AD81-67B6B7D50D30}" type="datetimeFigureOut">
              <a:rPr lang="ja-JP" altLang="en-US" smtClean="0"/>
              <a:pPr>
                <a:defRPr/>
              </a:pPr>
              <a:t>2021/9/13</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5C182144-3AC1-468E-8EC3-3046FBD73AFD}" type="slidenum">
              <a:rPr lang="ja-JP" altLang="en-US" smtClean="0"/>
              <a:pPr>
                <a:defRPr/>
              </a:pPr>
              <a:t>‹#›</a:t>
            </a:fld>
            <a:endParaRPr lang="ja-JP" altLang="en-US"/>
          </a:p>
        </p:txBody>
      </p:sp>
    </p:spTree>
    <p:extLst>
      <p:ext uri="{BB962C8B-B14F-4D97-AF65-F5344CB8AC3E}">
        <p14:creationId xmlns:p14="http://schemas.microsoft.com/office/powerpoint/2010/main" val="528824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5FDB2D5A-3524-4687-AD11-A28AB254F9A1}" type="datetimeFigureOut">
              <a:rPr lang="ja-JP" altLang="en-US" smtClean="0"/>
              <a:pPr>
                <a:defRPr/>
              </a:pPr>
              <a:t>2021/9/13</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0F350907-C80D-47DE-B23B-613C4C0C0F5A}" type="slidenum">
              <a:rPr lang="ja-JP" altLang="en-US" smtClean="0"/>
              <a:pPr>
                <a:defRPr/>
              </a:pPr>
              <a:t>‹#›</a:t>
            </a:fld>
            <a:endParaRPr lang="ja-JP" altLang="en-US"/>
          </a:p>
        </p:txBody>
      </p:sp>
    </p:spTree>
    <p:extLst>
      <p:ext uri="{BB962C8B-B14F-4D97-AF65-F5344CB8AC3E}">
        <p14:creationId xmlns:p14="http://schemas.microsoft.com/office/powerpoint/2010/main" val="1126088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4FE2AB0-8D3F-417C-AD81-67B6B7D50D30}" type="datetimeFigureOut">
              <a:rPr lang="ja-JP" altLang="en-US" smtClean="0"/>
              <a:pPr>
                <a:defRPr/>
              </a:pPr>
              <a:t>2021/9/13</a:t>
            </a:fld>
            <a:endParaRPr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C182144-3AC1-468E-8EC3-3046FBD73AFD}" type="slidenum">
              <a:rPr lang="ja-JP" altLang="en-US" smtClean="0"/>
              <a:pPr>
                <a:defRPr/>
              </a:pPr>
              <a:t>‹#›</a:t>
            </a:fld>
            <a:endParaRPr lang="ja-JP" altLang="en-US"/>
          </a:p>
        </p:txBody>
      </p:sp>
    </p:spTree>
    <p:extLst>
      <p:ext uri="{BB962C8B-B14F-4D97-AF65-F5344CB8AC3E}">
        <p14:creationId xmlns:p14="http://schemas.microsoft.com/office/powerpoint/2010/main" val="40909867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12.xml"/><Relationship Id="rId7" Type="http://schemas.openxmlformats.org/officeDocument/2006/relationships/image" Target="../media/image9.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2.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1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8.jfif"/></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chart" Target="../charts/char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12.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99392"/>
            <a:ext cx="6816080" cy="7056784"/>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5400" b="1" dirty="0">
                <a:solidFill>
                  <a:srgbClr val="7030A0"/>
                </a:solidFill>
                <a:latin typeface="メイリオ" panose="020B0604030504040204" pitchFamily="50" charset="-128"/>
                <a:ea typeface="メイリオ" panose="020B0604030504040204" pitchFamily="50" charset="-128"/>
              </a:rPr>
              <a:t>感染対策の話</a:t>
            </a:r>
            <a:br>
              <a:rPr lang="en-US" altLang="ja-JP" sz="5400" b="1" dirty="0">
                <a:solidFill>
                  <a:srgbClr val="7030A0"/>
                </a:solidFill>
                <a:latin typeface="メイリオ" panose="020B0604030504040204" pitchFamily="50" charset="-128"/>
                <a:ea typeface="メイリオ" panose="020B0604030504040204" pitchFamily="50" charset="-128"/>
              </a:rPr>
            </a:br>
            <a:r>
              <a:rPr lang="ja-JP" altLang="en-US" sz="3200" b="1" dirty="0">
                <a:solidFill>
                  <a:srgbClr val="FF0000"/>
                </a:solidFill>
                <a:latin typeface="メイリオ" panose="020B0604030504040204" pitchFamily="50" charset="-128"/>
                <a:ea typeface="メイリオ" panose="020B0604030504040204" pitchFamily="50" charset="-128"/>
              </a:rPr>
              <a:t>主に新型コロナウイルスに対して</a:t>
            </a:r>
            <a:endParaRPr lang="ja-JP" altLang="en-US" sz="3600" b="1" dirty="0">
              <a:solidFill>
                <a:srgbClr val="7030A0"/>
              </a:solidFill>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4DB6E8D4-6AFB-426B-BD8A-F079F96163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16080" y="4806759"/>
            <a:ext cx="5392698" cy="2167653"/>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7001041" y="78107"/>
            <a:ext cx="4968552" cy="936074"/>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marL="0" marR="0" lvl="0" indent="0" algn="r" defTabSz="6858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srgbClr val="9A3FB7"/>
                </a:solidFill>
                <a:effectLst/>
                <a:uLnTx/>
                <a:uFillTx/>
                <a:latin typeface="メイリオ" panose="020B0604030504040204" pitchFamily="50" charset="-128"/>
                <a:ea typeface="メイリオ" panose="020B0604030504040204" pitchFamily="50" charset="-128"/>
                <a:cs typeface="+mj-cs"/>
              </a:rPr>
              <a:t>新しい生活の中で近隣住民による</a:t>
            </a:r>
            <a:endParaRPr kumimoji="1" lang="en-US" altLang="ja-JP" sz="2400" b="0" i="0" u="none" strike="noStrike" kern="1200" cap="none" spc="0" normalizeH="0" baseline="0" noProof="0" dirty="0">
              <a:ln>
                <a:noFill/>
              </a:ln>
              <a:solidFill>
                <a:srgbClr val="9A3FB7"/>
              </a:solidFill>
              <a:effectLst/>
              <a:uLnTx/>
              <a:uFillTx/>
              <a:latin typeface="メイリオ" panose="020B0604030504040204" pitchFamily="50" charset="-128"/>
              <a:ea typeface="メイリオ" panose="020B0604030504040204" pitchFamily="50" charset="-128"/>
              <a:cs typeface="+mj-cs"/>
            </a:endParaRPr>
          </a:p>
          <a:p>
            <a:pPr marL="0" marR="0" lvl="0" indent="0" algn="r" defTabSz="6858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srgbClr val="9A3FB7"/>
                </a:solidFill>
                <a:effectLst/>
                <a:uLnTx/>
                <a:uFillTx/>
                <a:latin typeface="メイリオ" panose="020B0604030504040204" pitchFamily="50" charset="-128"/>
                <a:ea typeface="メイリオ" panose="020B0604030504040204" pitchFamily="50" charset="-128"/>
                <a:cs typeface="+mj-cs"/>
              </a:rPr>
              <a:t>訪問型介護予防等を推進する事業</a:t>
            </a:r>
          </a:p>
        </p:txBody>
      </p:sp>
      <p:pic>
        <p:nvPicPr>
          <p:cNvPr id="6" name="図 5">
            <a:extLst>
              <a:ext uri="{FF2B5EF4-FFF2-40B4-BE49-F238E27FC236}">
                <a16:creationId xmlns:a16="http://schemas.microsoft.com/office/drawing/2014/main" id="{AA582DE9-A950-4B06-982A-4C879361C9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387"/>
            <a:ext cx="3112118" cy="800259"/>
          </a:xfrm>
          <a:prstGeom prst="rect">
            <a:avLst/>
          </a:prstGeom>
        </p:spPr>
      </p:pic>
      <p:pic>
        <p:nvPicPr>
          <p:cNvPr id="9" name="オーディオ 8">
            <a:hlinkClick r:id="" action="ppaction://media"/>
            <a:extLst>
              <a:ext uri="{FF2B5EF4-FFF2-40B4-BE49-F238E27FC236}">
                <a16:creationId xmlns:a16="http://schemas.microsoft.com/office/drawing/2014/main" id="{159821DE-DC15-48C9-B73D-E360F52963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93131458"/>
      </p:ext>
    </p:extLst>
  </p:cSld>
  <p:clrMapOvr>
    <a:masterClrMapping/>
  </p:clrMapOvr>
  <mc:AlternateContent xmlns:mc="http://schemas.openxmlformats.org/markup-compatibility/2006" xmlns:p14="http://schemas.microsoft.com/office/powerpoint/2010/main">
    <mc:Choice Requires="p14">
      <p:transition spd="slow" p14:dur="2000" advTm="11805"/>
    </mc:Choice>
    <mc:Fallback xmlns="">
      <p:transition spd="slow" advTm="11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コロナに対する感染対策</a:t>
            </a:r>
            <a:endParaRPr lang="ja-JP" altLang="en-US" sz="7200" b="1" dirty="0">
              <a:solidFill>
                <a:srgbClr val="7030A0"/>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1">
            <a:extLst>
              <a:ext uri="{FF2B5EF4-FFF2-40B4-BE49-F238E27FC236}">
                <a16:creationId xmlns:a16="http://schemas.microsoft.com/office/drawing/2014/main" id="{EBD242DC-A05B-455F-9579-73C235E975C5}"/>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感染対策の話　</a:t>
            </a:r>
            <a:r>
              <a:rPr lang="ja-JP" altLang="en-US" sz="2000" dirty="0">
                <a:solidFill>
                  <a:srgbClr val="FF0000"/>
                </a:solidFill>
                <a:latin typeface="メイリオ" panose="020B0604030504040204" pitchFamily="50" charset="-128"/>
                <a:ea typeface="メイリオ" panose="020B0604030504040204" pitchFamily="50" charset="-128"/>
              </a:rPr>
              <a:t>主に新型コロナウイルスに対して</a:t>
            </a:r>
          </a:p>
        </p:txBody>
      </p:sp>
      <p:pic>
        <p:nvPicPr>
          <p:cNvPr id="3" name="オーディオ 2">
            <a:hlinkClick r:id="" action="ppaction://media"/>
            <a:extLst>
              <a:ext uri="{FF2B5EF4-FFF2-40B4-BE49-F238E27FC236}">
                <a16:creationId xmlns:a16="http://schemas.microsoft.com/office/drawing/2014/main" id="{E4A4CEC1-D34E-4C01-B9CA-C5AD8C6A80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46438810"/>
      </p:ext>
    </p:extLst>
  </p:cSld>
  <p:clrMapOvr>
    <a:masterClrMapping/>
  </p:clrMapOvr>
  <mc:AlternateContent xmlns:mc="http://schemas.openxmlformats.org/markup-compatibility/2006" xmlns:p14="http://schemas.microsoft.com/office/powerpoint/2010/main">
    <mc:Choice Requires="p14">
      <p:transition spd="slow" p14:dur="2000" advTm="7393"/>
    </mc:Choice>
    <mc:Fallback xmlns="">
      <p:transition spd="slow" advTm="7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正しく恐れよう</a:t>
            </a:r>
            <a:endParaRPr lang="ja-JP" altLang="en-US" sz="6600" b="1" dirty="0">
              <a:solidFill>
                <a:srgbClr val="7030A0"/>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1">
            <a:extLst>
              <a:ext uri="{FF2B5EF4-FFF2-40B4-BE49-F238E27FC236}">
                <a16:creationId xmlns:a16="http://schemas.microsoft.com/office/drawing/2014/main" id="{EBD242DC-A05B-455F-9579-73C235E975C5}"/>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感染対策の話　</a:t>
            </a:r>
            <a:r>
              <a:rPr lang="ja-JP" altLang="en-US" sz="2000" dirty="0">
                <a:solidFill>
                  <a:srgbClr val="FF0000"/>
                </a:solidFill>
                <a:latin typeface="メイリオ" panose="020B0604030504040204" pitchFamily="50" charset="-128"/>
                <a:ea typeface="メイリオ" panose="020B0604030504040204" pitchFamily="50" charset="-128"/>
              </a:rPr>
              <a:t>主に新型コロナウイルスに対して</a:t>
            </a:r>
          </a:p>
        </p:txBody>
      </p:sp>
      <p:sp>
        <p:nvSpPr>
          <p:cNvPr id="6" name="コンテンツ プレースホルダー 2">
            <a:extLst>
              <a:ext uri="{FF2B5EF4-FFF2-40B4-BE49-F238E27FC236}">
                <a16:creationId xmlns:a16="http://schemas.microsoft.com/office/drawing/2014/main" id="{0E12D868-86BC-460D-910A-3119ADCB109F}"/>
              </a:ext>
            </a:extLst>
          </p:cNvPr>
          <p:cNvSpPr txBox="1">
            <a:spLocks/>
          </p:cNvSpPr>
          <p:nvPr/>
        </p:nvSpPr>
        <p:spPr>
          <a:xfrm>
            <a:off x="934687" y="1275241"/>
            <a:ext cx="11257313" cy="14533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3200" dirty="0">
              <a:latin typeface="メイリオ" panose="020B0604030504040204" pitchFamily="50" charset="-128"/>
              <a:ea typeface="メイリオ" panose="020B0604030504040204" pitchFamily="50" charset="-128"/>
            </a:endParaRPr>
          </a:p>
        </p:txBody>
      </p:sp>
      <p:sp>
        <p:nvSpPr>
          <p:cNvPr id="3" name="正方形/長方形 2">
            <a:extLst>
              <a:ext uri="{FF2B5EF4-FFF2-40B4-BE49-F238E27FC236}">
                <a16:creationId xmlns:a16="http://schemas.microsoft.com/office/drawing/2014/main" id="{4F7B273C-39BD-4489-BADB-FA6FDF881C32}"/>
              </a:ext>
            </a:extLst>
          </p:cNvPr>
          <p:cNvSpPr/>
          <p:nvPr/>
        </p:nvSpPr>
        <p:spPr>
          <a:xfrm>
            <a:off x="1020406" y="5608114"/>
            <a:ext cx="10620210" cy="954107"/>
          </a:xfrm>
          <a:prstGeom prst="rect">
            <a:avLst/>
          </a:prstGeom>
        </p:spPr>
        <p:txBody>
          <a:bodyPr wrap="square">
            <a:spAutoFit/>
          </a:bodyPr>
          <a:lstStyle/>
          <a:p>
            <a:r>
              <a:rPr lang="ja-JP" altLang="en-US" sz="2800" dirty="0">
                <a:latin typeface="メイリオ" panose="020B0604030504040204" pitchFamily="50" charset="-128"/>
                <a:ea typeface="メイリオ" panose="020B0604030504040204" pitchFamily="50" charset="-128"/>
              </a:rPr>
              <a:t>コロナ陽性者との濃厚接触、不安な症状があればいったん訪問を中止することも大切</a:t>
            </a:r>
            <a:endParaRPr lang="en-US" altLang="ja-JP" sz="2800"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1C63A1F9-F859-4635-9725-76C7B822BFFA}"/>
              </a:ext>
            </a:extLst>
          </p:cNvPr>
          <p:cNvSpPr/>
          <p:nvPr/>
        </p:nvSpPr>
        <p:spPr>
          <a:xfrm>
            <a:off x="1020406" y="4848560"/>
            <a:ext cx="8596675" cy="523220"/>
          </a:xfrm>
          <a:prstGeom prst="rect">
            <a:avLst/>
          </a:prstGeom>
        </p:spPr>
        <p:txBody>
          <a:bodyPr wrap="square">
            <a:spAutoFit/>
          </a:bodyPr>
          <a:lstStyle/>
          <a:p>
            <a:r>
              <a:rPr lang="ja-JP" altLang="en-US" sz="2800" dirty="0">
                <a:latin typeface="メイリオ" panose="020B0604030504040204" pitchFamily="50" charset="-128"/>
                <a:ea typeface="メイリオ" panose="020B0604030504040204" pitchFamily="50" charset="-128"/>
              </a:rPr>
              <a:t>熱がなければ「コロナは大丈夫」ではない</a:t>
            </a:r>
            <a:endParaRPr lang="en-US" altLang="ja-JP" sz="2800" dirty="0">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1431CA72-4910-4270-8944-E2DDD086199D}"/>
              </a:ext>
            </a:extLst>
          </p:cNvPr>
          <p:cNvSpPr/>
          <p:nvPr/>
        </p:nvSpPr>
        <p:spPr>
          <a:xfrm>
            <a:off x="1020406" y="3658118"/>
            <a:ext cx="10338497" cy="954107"/>
          </a:xfrm>
          <a:prstGeom prst="rect">
            <a:avLst/>
          </a:prstGeom>
        </p:spPr>
        <p:txBody>
          <a:bodyPr wrap="square">
            <a:spAutoFit/>
          </a:bodyPr>
          <a:lstStyle/>
          <a:p>
            <a:r>
              <a:rPr lang="ja-JP" altLang="en-US" sz="2800" dirty="0">
                <a:latin typeface="メイリオ" panose="020B0604030504040204" pitchFamily="50" charset="-128"/>
                <a:ea typeface="メイリオ" panose="020B0604030504040204" pitchFamily="50" charset="-128"/>
              </a:rPr>
              <a:t>遠距離で流行地域に住んでいる家族と接触したかどうかを把握しましょう</a:t>
            </a:r>
            <a:endParaRPr lang="en-US" altLang="ja-JP" sz="2800" dirty="0">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8C091B7D-85DD-4196-8C8F-F4ED5429A863}"/>
              </a:ext>
            </a:extLst>
          </p:cNvPr>
          <p:cNvSpPr/>
          <p:nvPr/>
        </p:nvSpPr>
        <p:spPr>
          <a:xfrm>
            <a:off x="1011414" y="2898563"/>
            <a:ext cx="7275077" cy="523220"/>
          </a:xfrm>
          <a:prstGeom prst="rect">
            <a:avLst/>
          </a:prstGeom>
        </p:spPr>
        <p:txBody>
          <a:bodyPr wrap="square">
            <a:spAutoFit/>
          </a:bodyPr>
          <a:lstStyle/>
          <a:p>
            <a:r>
              <a:rPr lang="ja-JP" altLang="en-US" sz="2800" dirty="0">
                <a:latin typeface="メイリオ" panose="020B0604030504040204" pitchFamily="50" charset="-128"/>
                <a:ea typeface="メイリオ" panose="020B0604030504040204" pitchFamily="50" charset="-128"/>
              </a:rPr>
              <a:t>地域の感染状況を把握しましょう</a:t>
            </a:r>
            <a:endParaRPr lang="en-US" altLang="ja-JP" sz="2800" dirty="0">
              <a:latin typeface="メイリオ" panose="020B0604030504040204" pitchFamily="50" charset="-128"/>
              <a:ea typeface="メイリオ" panose="020B0604030504040204" pitchFamily="50" charset="-128"/>
            </a:endParaRPr>
          </a:p>
        </p:txBody>
      </p:sp>
      <p:sp>
        <p:nvSpPr>
          <p:cNvPr id="10" name="正方形/長方形 9">
            <a:extLst>
              <a:ext uri="{FF2B5EF4-FFF2-40B4-BE49-F238E27FC236}">
                <a16:creationId xmlns:a16="http://schemas.microsoft.com/office/drawing/2014/main" id="{8BFB5A9D-963C-4655-8740-9D7B8B10FC2B}"/>
              </a:ext>
            </a:extLst>
          </p:cNvPr>
          <p:cNvSpPr/>
          <p:nvPr/>
        </p:nvSpPr>
        <p:spPr>
          <a:xfrm>
            <a:off x="1020406" y="1708121"/>
            <a:ext cx="10836234" cy="954107"/>
          </a:xfrm>
          <a:prstGeom prst="rect">
            <a:avLst/>
          </a:prstGeom>
        </p:spPr>
        <p:txBody>
          <a:bodyPr wrap="square">
            <a:spAutoFit/>
          </a:bodyPr>
          <a:lstStyle/>
          <a:p>
            <a:r>
              <a:rPr lang="ja-JP" altLang="en-US" sz="2800" b="1" dirty="0">
                <a:latin typeface="メイリオ" panose="020B0604030504040204" pitchFamily="50" charset="-128"/>
                <a:ea typeface="メイリオ" panose="020B0604030504040204" pitchFamily="50" charset="-128"/>
              </a:rPr>
              <a:t>こまめな手洗い</a:t>
            </a:r>
            <a:r>
              <a:rPr lang="ja-JP" altLang="en-US" sz="2800" dirty="0">
                <a:latin typeface="メイリオ" panose="020B0604030504040204" pitchFamily="50" charset="-128"/>
                <a:ea typeface="メイリオ" panose="020B0604030504040204" pitchFamily="50" charset="-128"/>
              </a:rPr>
              <a:t>、</a:t>
            </a:r>
            <a:r>
              <a:rPr lang="ja-JP" altLang="en-US" sz="2800" b="1" dirty="0">
                <a:latin typeface="メイリオ" panose="020B0604030504040204" pitchFamily="50" charset="-128"/>
                <a:ea typeface="メイリオ" panose="020B0604030504040204" pitchFamily="50" charset="-128"/>
              </a:rPr>
              <a:t>マスク</a:t>
            </a:r>
            <a:r>
              <a:rPr lang="ja-JP" altLang="en-US" sz="2800" dirty="0">
                <a:latin typeface="メイリオ" panose="020B0604030504040204" pitchFamily="50" charset="-128"/>
                <a:ea typeface="メイリオ" panose="020B0604030504040204" pitchFamily="50" charset="-128"/>
              </a:rPr>
              <a:t>でかなり防げる</a:t>
            </a:r>
            <a:endParaRPr lang="en-US" altLang="ja-JP" sz="2800" dirty="0">
              <a:latin typeface="メイリオ" panose="020B0604030504040204" pitchFamily="50" charset="-128"/>
              <a:ea typeface="メイリオ" panose="020B0604030504040204" pitchFamily="50" charset="-128"/>
            </a:endParaRPr>
          </a:p>
          <a:p>
            <a:pPr lvl="1"/>
            <a:r>
              <a:rPr lang="ja-JP" altLang="en-US" sz="2800" b="1" dirty="0">
                <a:solidFill>
                  <a:srgbClr val="FF0000"/>
                </a:solidFill>
                <a:latin typeface="メイリオ" panose="020B0604030504040204" pitchFamily="50" charset="-128"/>
                <a:ea typeface="メイリオ" panose="020B0604030504040204" pitchFamily="50" charset="-128"/>
              </a:rPr>
              <a:t>　飛沫（唾液のしぶき）からいかに防御するか</a:t>
            </a:r>
            <a:r>
              <a:rPr lang="ja-JP" altLang="en-US" sz="2800" dirty="0">
                <a:latin typeface="メイリオ" panose="020B0604030504040204" pitchFamily="50" charset="-128"/>
                <a:ea typeface="メイリオ" panose="020B0604030504040204" pitchFamily="50" charset="-128"/>
              </a:rPr>
              <a:t>が大切</a:t>
            </a:r>
            <a:endParaRPr lang="en-US" altLang="ja-JP" sz="2800" dirty="0">
              <a:latin typeface="メイリオ" panose="020B0604030504040204" pitchFamily="50" charset="-128"/>
              <a:ea typeface="メイリオ" panose="020B0604030504040204" pitchFamily="50" charset="-128"/>
            </a:endParaRPr>
          </a:p>
        </p:txBody>
      </p:sp>
      <p:pic>
        <p:nvPicPr>
          <p:cNvPr id="12" name="オーディオ 11">
            <a:hlinkClick r:id="" action="ppaction://media"/>
            <a:extLst>
              <a:ext uri="{FF2B5EF4-FFF2-40B4-BE49-F238E27FC236}">
                <a16:creationId xmlns:a16="http://schemas.microsoft.com/office/drawing/2014/main" id="{09D1800F-2B41-4887-8E5E-722EFB30B7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40013406"/>
      </p:ext>
    </p:extLst>
  </p:cSld>
  <p:clrMapOvr>
    <a:masterClrMapping/>
  </p:clrMapOvr>
  <mc:AlternateContent xmlns:mc="http://schemas.openxmlformats.org/markup-compatibility/2006" xmlns:p14="http://schemas.microsoft.com/office/powerpoint/2010/main">
    <mc:Choice Requires="p14">
      <p:transition spd="slow" p14:dur="2000" advTm="53955"/>
    </mc:Choice>
    <mc:Fallback xmlns="">
      <p:transition spd="slow" advTm="53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3600" b="1" dirty="0">
                <a:solidFill>
                  <a:srgbClr val="7030A0"/>
                </a:solidFill>
                <a:latin typeface="メイリオ" panose="020B0604030504040204" pitchFamily="50" charset="-128"/>
                <a:ea typeface="メイリオ" panose="020B0604030504040204" pitchFamily="50" charset="-128"/>
              </a:rPr>
              <a:t>　サージカルマスクと</a:t>
            </a:r>
            <a:r>
              <a:rPr lang="en-US" altLang="ja-JP" sz="3600" b="1" dirty="0">
                <a:solidFill>
                  <a:srgbClr val="7030A0"/>
                </a:solidFill>
                <a:latin typeface="メイリオ" panose="020B0604030504040204" pitchFamily="50" charset="-128"/>
                <a:ea typeface="メイリオ" panose="020B0604030504040204" pitchFamily="50" charset="-128"/>
              </a:rPr>
              <a:t>N95</a:t>
            </a:r>
            <a:r>
              <a:rPr lang="ja-JP" altLang="en-US" sz="3600" b="1" dirty="0">
                <a:solidFill>
                  <a:srgbClr val="7030A0"/>
                </a:solidFill>
                <a:latin typeface="メイリオ" panose="020B0604030504040204" pitchFamily="50" charset="-128"/>
                <a:ea typeface="メイリオ" panose="020B0604030504040204" pitchFamily="50" charset="-128"/>
              </a:rPr>
              <a:t>マスクどっちがおすすめ</a:t>
            </a:r>
            <a:r>
              <a:rPr lang="en-US" altLang="ja-JP" sz="3600" b="1" dirty="0">
                <a:solidFill>
                  <a:srgbClr val="7030A0"/>
                </a:solidFill>
                <a:latin typeface="メイリオ" panose="020B0604030504040204" pitchFamily="50" charset="-128"/>
                <a:ea typeface="メイリオ" panose="020B0604030504040204" pitchFamily="50" charset="-128"/>
              </a:rPr>
              <a:t>?</a:t>
            </a:r>
            <a:endParaRPr lang="ja-JP" altLang="en-US" sz="6600" b="1" dirty="0">
              <a:solidFill>
                <a:srgbClr val="7030A0"/>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1">
            <a:extLst>
              <a:ext uri="{FF2B5EF4-FFF2-40B4-BE49-F238E27FC236}">
                <a16:creationId xmlns:a16="http://schemas.microsoft.com/office/drawing/2014/main" id="{EBD242DC-A05B-455F-9579-73C235E975C5}"/>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感染対策の話　</a:t>
            </a:r>
            <a:r>
              <a:rPr lang="ja-JP" altLang="en-US" sz="2000" dirty="0">
                <a:solidFill>
                  <a:srgbClr val="FF0000"/>
                </a:solidFill>
                <a:latin typeface="メイリオ" panose="020B0604030504040204" pitchFamily="50" charset="-128"/>
                <a:ea typeface="メイリオ" panose="020B0604030504040204" pitchFamily="50" charset="-128"/>
              </a:rPr>
              <a:t>主に新型コロナウイルスに対して</a:t>
            </a:r>
          </a:p>
        </p:txBody>
      </p:sp>
      <p:sp>
        <p:nvSpPr>
          <p:cNvPr id="6" name="テキスト プレースホルダー 5">
            <a:extLst>
              <a:ext uri="{FF2B5EF4-FFF2-40B4-BE49-F238E27FC236}">
                <a16:creationId xmlns:a16="http://schemas.microsoft.com/office/drawing/2014/main" id="{A9EE7C2F-D622-4B8A-9515-EBF86610F0A6}"/>
              </a:ext>
            </a:extLst>
          </p:cNvPr>
          <p:cNvSpPr>
            <a:spLocks noGrp="1"/>
          </p:cNvSpPr>
          <p:nvPr>
            <p:ph type="body" idx="1"/>
          </p:nvPr>
        </p:nvSpPr>
        <p:spPr>
          <a:xfrm>
            <a:off x="839789" y="1681163"/>
            <a:ext cx="5157787" cy="823912"/>
          </a:xfrm>
        </p:spPr>
        <p:txBody>
          <a:bodyPr>
            <a:normAutofit/>
          </a:bodyPr>
          <a:lstStyle/>
          <a:p>
            <a:r>
              <a:rPr kumimoji="1" lang="ja-JP" altLang="en-US" sz="3200" b="1" dirty="0"/>
              <a:t>サージカルマスク</a:t>
            </a:r>
          </a:p>
        </p:txBody>
      </p:sp>
      <p:sp>
        <p:nvSpPr>
          <p:cNvPr id="8" name="テキスト プレースホルダー 7">
            <a:extLst>
              <a:ext uri="{FF2B5EF4-FFF2-40B4-BE49-F238E27FC236}">
                <a16:creationId xmlns:a16="http://schemas.microsoft.com/office/drawing/2014/main" id="{A0A604DD-5AF0-4CA2-BF60-63B4D114F987}"/>
              </a:ext>
            </a:extLst>
          </p:cNvPr>
          <p:cNvSpPr txBox="1">
            <a:spLocks/>
          </p:cNvSpPr>
          <p:nvPr/>
        </p:nvSpPr>
        <p:spPr>
          <a:xfrm>
            <a:off x="6172201" y="1681163"/>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3200" b="1"/>
              <a:t>N95</a:t>
            </a:r>
            <a:r>
              <a:rPr lang="ja-JP" altLang="en-US" sz="3200" b="1"/>
              <a:t>マスク</a:t>
            </a:r>
            <a:endParaRPr lang="ja-JP" altLang="en-US" sz="3200" b="1" dirty="0"/>
          </a:p>
        </p:txBody>
      </p:sp>
      <p:pic>
        <p:nvPicPr>
          <p:cNvPr id="10" name="図 9">
            <a:extLst>
              <a:ext uri="{FF2B5EF4-FFF2-40B4-BE49-F238E27FC236}">
                <a16:creationId xmlns:a16="http://schemas.microsoft.com/office/drawing/2014/main" id="{1C0F50F7-1195-48AB-AEE3-D4A01A70904D}"/>
              </a:ext>
            </a:extLst>
          </p:cNvPr>
          <p:cNvPicPr>
            <a:picLocks noChangeAspect="1"/>
          </p:cNvPicPr>
          <p:nvPr/>
        </p:nvPicPr>
        <p:blipFill rotWithShape="1">
          <a:blip r:embed="rId7">
            <a:extLst>
              <a:ext uri="{28A0092B-C50C-407E-A947-70E740481C1C}">
                <a14:useLocalDpi xmlns:a14="http://schemas.microsoft.com/office/drawing/2010/main" val="0"/>
              </a:ext>
            </a:extLst>
          </a:blip>
          <a:srcRect t="3633" r="42564" b="6323"/>
          <a:stretch/>
        </p:blipFill>
        <p:spPr>
          <a:xfrm>
            <a:off x="7536160" y="2227164"/>
            <a:ext cx="3528392" cy="3951122"/>
          </a:xfrm>
          <a:prstGeom prst="rect">
            <a:avLst/>
          </a:prstGeom>
        </p:spPr>
      </p:pic>
      <p:pic>
        <p:nvPicPr>
          <p:cNvPr id="11" name="図 10">
            <a:extLst>
              <a:ext uri="{FF2B5EF4-FFF2-40B4-BE49-F238E27FC236}">
                <a16:creationId xmlns:a16="http://schemas.microsoft.com/office/drawing/2014/main" id="{EBE80FF7-CD28-4933-885E-3E70E402B070}"/>
              </a:ext>
            </a:extLst>
          </p:cNvPr>
          <p:cNvPicPr>
            <a:picLocks noChangeAspect="1"/>
          </p:cNvPicPr>
          <p:nvPr/>
        </p:nvPicPr>
        <p:blipFill rotWithShape="1">
          <a:blip r:embed="rId8">
            <a:extLst>
              <a:ext uri="{28A0092B-C50C-407E-A947-70E740481C1C}">
                <a14:useLocalDpi xmlns:a14="http://schemas.microsoft.com/office/drawing/2010/main" val="0"/>
              </a:ext>
            </a:extLst>
          </a:blip>
          <a:srcRect t="23305" r="4819" b="10525"/>
          <a:stretch/>
        </p:blipFill>
        <p:spPr>
          <a:xfrm>
            <a:off x="479376" y="2688363"/>
            <a:ext cx="5086420" cy="3525084"/>
          </a:xfrm>
          <a:prstGeom prst="rect">
            <a:avLst/>
          </a:prstGeom>
        </p:spPr>
      </p:pic>
      <p:pic>
        <p:nvPicPr>
          <p:cNvPr id="12" name="オーディオ 11">
            <a:hlinkClick r:id="" action="ppaction://media"/>
            <a:extLst>
              <a:ext uri="{FF2B5EF4-FFF2-40B4-BE49-F238E27FC236}">
                <a16:creationId xmlns:a16="http://schemas.microsoft.com/office/drawing/2014/main" id="{14BC3074-E764-4804-927C-88EB8C15EE1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3632523"/>
      </p:ext>
    </p:extLst>
  </p:cSld>
  <p:clrMapOvr>
    <a:masterClrMapping/>
  </p:clrMapOvr>
  <mc:AlternateContent xmlns:mc="http://schemas.openxmlformats.org/markup-compatibility/2006" xmlns:p14="http://schemas.microsoft.com/office/powerpoint/2010/main">
    <mc:Choice Requires="p14">
      <p:transition spd="slow" p14:dur="2000" advTm="36859"/>
    </mc:Choice>
    <mc:Fallback xmlns="">
      <p:transition spd="slow" advTm="36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139" x="1860550" y="4759325"/>
          <p14:tracePt t="146" x="1860550" y="4767263"/>
          <p14:tracePt t="162" x="1852613" y="4775200"/>
          <p14:tracePt t="170" x="1852613" y="4784725"/>
          <p14:tracePt t="179" x="1843088" y="4792663"/>
          <p14:tracePt t="186" x="1843088" y="4802188"/>
          <p14:tracePt t="218" x="1843088" y="4810125"/>
          <p14:tracePt t="227" x="1843088" y="4818063"/>
          <p14:tracePt t="234" x="1843088" y="4827588"/>
          <p14:tracePt t="243" x="1843088" y="4835525"/>
          <p14:tracePt t="250" x="1843088" y="4843463"/>
          <p14:tracePt t="267" x="1843088" y="4852988"/>
          <p14:tracePt t="275" x="1843088" y="4860925"/>
          <p14:tracePt t="299" x="1843088" y="4868863"/>
          <p14:tracePt t="315" x="1843088" y="4878388"/>
          <p14:tracePt t="387" x="1843088" y="4886325"/>
          <p14:tracePt t="643" x="1835150" y="4886325"/>
          <p14:tracePt t="651" x="1835150" y="4903788"/>
          <p14:tracePt t="659" x="1835150" y="4911725"/>
          <p14:tracePt t="674" x="1835150" y="4919663"/>
          <p14:tracePt t="691" x="1835150" y="4929188"/>
          <p14:tracePt t="700" x="1835150" y="4954588"/>
          <p14:tracePt t="706" x="1835150" y="4979988"/>
          <p14:tracePt t="715" x="1835150" y="5013325"/>
          <p14:tracePt t="722" x="1835150" y="5038725"/>
          <p14:tracePt t="730" x="1835150" y="5073650"/>
          <p14:tracePt t="739" x="1835150" y="5099050"/>
          <p14:tracePt t="747" x="1835150" y="5106988"/>
          <p14:tracePt t="754" x="1835150" y="5116513"/>
          <p14:tracePt t="763" x="1835150" y="5124450"/>
          <p14:tracePt t="795" x="1835150" y="5132388"/>
          <p14:tracePt t="803" x="1835150" y="5149850"/>
          <p14:tracePt t="811" x="1835150" y="5157788"/>
          <p14:tracePt t="819" x="1835150" y="5183188"/>
          <p14:tracePt t="828" x="1835150" y="5218113"/>
          <p14:tracePt t="835" x="1835150" y="5260975"/>
          <p14:tracePt t="843" x="1817688" y="5302250"/>
          <p14:tracePt t="851" x="1817688" y="5345113"/>
          <p14:tracePt t="859" x="1817688" y="5380038"/>
          <p14:tracePt t="866" x="1817688" y="5413375"/>
          <p14:tracePt t="875" x="1809750" y="5446713"/>
          <p14:tracePt t="883" x="1809750" y="5456238"/>
          <p14:tracePt t="892" x="1809750" y="5481638"/>
          <p14:tracePt t="905" x="1809750" y="5497513"/>
          <p14:tracePt t="906" x="1809750" y="5514975"/>
          <p14:tracePt t="914" x="1809750" y="5532438"/>
          <p14:tracePt t="922" x="1809750" y="5575300"/>
          <p14:tracePt t="930" x="1801813" y="5616575"/>
          <p14:tracePt t="938" x="1784350" y="5694363"/>
          <p14:tracePt t="946" x="1776413" y="5770563"/>
          <p14:tracePt t="955" x="1766888" y="5854700"/>
          <p14:tracePt t="963" x="1741488" y="5932488"/>
          <p14:tracePt t="971" x="1724025" y="5999163"/>
          <p14:tracePt t="980" x="1698625" y="6067425"/>
          <p14:tracePt t="987" x="1673225" y="6102350"/>
          <p14:tracePt t="996" x="1657350" y="6127750"/>
          <p14:tracePt t="1004" x="1631950" y="6143625"/>
          <p14:tracePt t="1011" x="1622425" y="6153150"/>
          <p14:tracePt t="1068" x="1614488" y="6153150"/>
          <p14:tracePt t="1083" x="1606550" y="6161088"/>
          <p14:tracePt t="1100" x="1597025" y="6169025"/>
          <p14:tracePt t="1108" x="1589088" y="6169025"/>
          <p14:tracePt t="1116" x="1579563" y="6178550"/>
          <p14:tracePt t="1123" x="1571625" y="6178550"/>
          <p14:tracePt t="1132" x="1563688" y="6178550"/>
          <p14:tracePt t="1140" x="1554163" y="6178550"/>
          <p14:tracePt t="1163" x="1546225" y="6178550"/>
          <p14:tracePt t="1171" x="1538288" y="6178550"/>
          <p14:tracePt t="1188" x="1528763" y="6178550"/>
          <p14:tracePt t="1195" x="1520825" y="6178550"/>
          <p14:tracePt t="1204" x="1512888" y="6178550"/>
          <p14:tracePt t="1212" x="1495425" y="6178550"/>
          <p14:tracePt t="1221" x="1470025" y="6178550"/>
          <p14:tracePt t="1228" x="1462088" y="6169025"/>
          <p14:tracePt t="1237" x="1444625" y="6161088"/>
          <p14:tracePt t="1252" x="1435100" y="6161088"/>
          <p14:tracePt t="1555" x="1427163" y="6161088"/>
          <p14:tracePt t="1564" x="1427163" y="6153150"/>
          <p14:tracePt t="1596" x="1419225" y="6153150"/>
          <p14:tracePt t="1612" x="1409700" y="6153150"/>
          <p14:tracePt t="1636" x="1401763" y="6153150"/>
          <p14:tracePt t="1651" x="1393825" y="6153150"/>
          <p14:tracePt t="1660" x="1384300" y="6143625"/>
          <p14:tracePt t="8270" x="1368425" y="6143625"/>
          <p14:tracePt t="8278" x="1343025" y="6127750"/>
          <p14:tracePt t="8286" x="1333500" y="6102350"/>
          <p14:tracePt t="8294" x="1325563" y="6084888"/>
          <p14:tracePt t="8303" x="1308100" y="6059488"/>
          <p14:tracePt t="8310" x="1290638" y="6042025"/>
          <p14:tracePt t="8319" x="1274763" y="6016625"/>
          <p14:tracePt t="8327" x="1249363" y="5991225"/>
          <p14:tracePt t="8336" x="1206500" y="5940425"/>
          <p14:tracePt t="8342" x="1173163" y="5915025"/>
          <p14:tracePt t="8351" x="1147763" y="5872163"/>
          <p14:tracePt t="8359" x="1104900" y="5821363"/>
          <p14:tracePt t="8367" x="1062038" y="5770563"/>
          <p14:tracePt t="8375" x="1011238" y="5710238"/>
          <p14:tracePt t="8383" x="968375" y="5659438"/>
          <p14:tracePt t="8391" x="925513" y="5608638"/>
          <p14:tracePt t="8399" x="900113" y="5565775"/>
          <p14:tracePt t="8407" x="874713" y="5532438"/>
          <p14:tracePt t="8415" x="849313" y="5507038"/>
          <p14:tracePt t="8422" x="831850" y="5472113"/>
          <p14:tracePt t="8431" x="823913" y="5446713"/>
          <p14:tracePt t="8438" x="806450" y="5413375"/>
          <p14:tracePt t="8447" x="798513" y="5370513"/>
          <p14:tracePt t="8455" x="781050" y="5337175"/>
          <p14:tracePt t="8462" x="773113" y="5302250"/>
          <p14:tracePt t="8470" x="755650" y="5268913"/>
          <p14:tracePt t="8479" x="739775" y="5243513"/>
          <p14:tracePt t="8486" x="730250" y="5218113"/>
          <p14:tracePt t="8495" x="722313" y="5192713"/>
          <p14:tracePt t="8503" x="722313" y="5175250"/>
          <p14:tracePt t="8510" x="722313" y="5149850"/>
          <p14:tracePt t="8519" x="714375" y="5124450"/>
          <p14:tracePt t="8526" x="714375" y="5099050"/>
          <p14:tracePt t="8536" x="714375" y="5081588"/>
          <p14:tracePt t="8542" x="704850" y="5056188"/>
          <p14:tracePt t="8551" x="696913" y="5038725"/>
          <p14:tracePt t="8559" x="688975" y="5013325"/>
          <p14:tracePt t="8567" x="688975" y="5005388"/>
          <p14:tracePt t="8574" x="679450" y="4997450"/>
          <p14:tracePt t="8582" x="679450" y="4987925"/>
          <p14:tracePt t="8591" x="679450" y="4972050"/>
          <p14:tracePt t="8598" x="671513" y="4962525"/>
          <p14:tracePt t="8607" x="671513" y="4937125"/>
          <p14:tracePt t="8615" x="661988" y="4894263"/>
          <p14:tracePt t="8622" x="654050" y="4835525"/>
          <p14:tracePt t="8631" x="654050" y="4775200"/>
          <p14:tracePt t="8638" x="628650" y="4716463"/>
          <p14:tracePt t="8647" x="603250" y="4648200"/>
          <p14:tracePt t="8655" x="577850" y="4579938"/>
          <p14:tracePt t="8662" x="544513" y="4486275"/>
          <p14:tracePt t="8671" x="509588" y="4402138"/>
          <p14:tracePt t="8679" x="492125" y="4325938"/>
          <p14:tracePt t="8686" x="466725" y="4265613"/>
          <p14:tracePt t="8695" x="433388" y="4189413"/>
          <p14:tracePt t="8703" x="415925" y="4113213"/>
          <p14:tracePt t="8711" x="390525" y="4037013"/>
          <p14:tracePt t="8719" x="390525" y="3968750"/>
          <p14:tracePt t="8727" x="390525" y="3892550"/>
          <p14:tracePt t="8736" x="390525" y="3824288"/>
          <p14:tracePt t="8743" x="390525" y="3748088"/>
          <p14:tracePt t="8751" x="390525" y="3705225"/>
          <p14:tracePt t="8759" x="390525" y="3662363"/>
          <p14:tracePt t="8768" x="390525" y="3603625"/>
          <p14:tracePt t="8774" x="400050" y="3560763"/>
          <p14:tracePt t="8783" x="400050" y="3517900"/>
          <p14:tracePt t="8791" x="415925" y="3467100"/>
          <p14:tracePt t="8799" x="425450" y="3424238"/>
          <p14:tracePt t="8806" x="433388" y="3365500"/>
          <p14:tracePt t="8815" x="450850" y="3305175"/>
          <p14:tracePt t="8823" x="484188" y="3238500"/>
          <p14:tracePt t="8832" x="509588" y="3160713"/>
          <p14:tracePt t="8838" x="534988" y="3084513"/>
          <p14:tracePt t="8847" x="577850" y="3025775"/>
          <p14:tracePt t="8855" x="611188" y="2965450"/>
          <p14:tracePt t="8863" x="654050" y="2914650"/>
          <p14:tracePt t="8871" x="679450" y="2871788"/>
          <p14:tracePt t="8878" x="714375" y="2820988"/>
          <p14:tracePt t="8886" x="765175" y="2787650"/>
          <p14:tracePt t="8905" x="866775" y="2711450"/>
          <p14:tracePt t="8911" x="925513" y="2693988"/>
          <p14:tracePt t="8920" x="960438" y="2668588"/>
          <p14:tracePt t="8926" x="993775" y="2651125"/>
          <p14:tracePt t="8936" x="1044575" y="2625725"/>
          <p14:tracePt t="8943" x="1079500" y="2617788"/>
          <p14:tracePt t="8951" x="1112838" y="2600325"/>
          <p14:tracePt t="8960" x="1138238" y="2592388"/>
          <p14:tracePt t="8967" x="1155700" y="2574925"/>
          <p14:tracePt t="8975" x="1189038" y="2557463"/>
          <p14:tracePt t="8983" x="1214438" y="2549525"/>
          <p14:tracePt t="8991" x="1239838" y="2532063"/>
          <p14:tracePt t="8999" x="1265238" y="2524125"/>
          <p14:tracePt t="9007" x="1290638" y="2506663"/>
          <p14:tracePt t="9015" x="1308100" y="2489200"/>
          <p14:tracePt t="9024" x="1333500" y="2481263"/>
          <p14:tracePt t="9031" x="1376363" y="2463800"/>
          <p14:tracePt t="9040" x="1427163" y="2455863"/>
          <p14:tracePt t="9048" x="1503363" y="2430463"/>
          <p14:tracePt t="9055" x="1571625" y="2422525"/>
          <p14:tracePt t="9064" x="1631950" y="2405063"/>
          <p14:tracePt t="9072" x="1690688" y="2397125"/>
          <p14:tracePt t="9080" x="1741488" y="2387600"/>
          <p14:tracePt t="9088" x="1776413" y="2371725"/>
          <p14:tracePt t="9096" x="1827213" y="2344738"/>
          <p14:tracePt t="9103" x="1885950" y="2336800"/>
          <p14:tracePt t="9111" x="1928813" y="2336800"/>
          <p14:tracePt t="9120" x="1971675" y="2319338"/>
          <p14:tracePt t="9128" x="2030413" y="2311400"/>
          <p14:tracePt t="9136" x="2081213" y="2311400"/>
          <p14:tracePt t="9143" x="2141538" y="2293938"/>
          <p14:tracePt t="9153" x="2182813" y="2293938"/>
          <p14:tracePt t="9159" x="2251075" y="2293938"/>
          <p14:tracePt t="9168" x="2336800" y="2293938"/>
          <p14:tracePt t="9176" x="2395538" y="2293938"/>
          <p14:tracePt t="9184" x="2438400" y="2293938"/>
          <p14:tracePt t="9192" x="2481263" y="2293938"/>
          <p14:tracePt t="9200" x="2514600" y="2293938"/>
          <p14:tracePt t="9208" x="2557463" y="2293938"/>
          <p14:tracePt t="9216" x="2590800" y="2293938"/>
          <p14:tracePt t="9224" x="2608263" y="2293938"/>
          <p14:tracePt t="9233" x="2641600" y="2293938"/>
          <p14:tracePt t="9240" x="2668588" y="2293938"/>
          <p14:tracePt t="9250" x="2693988" y="2293938"/>
          <p14:tracePt t="9255" x="2709863" y="2293938"/>
          <p14:tracePt t="9264" x="2752725" y="2293938"/>
          <p14:tracePt t="9272" x="2795588" y="2293938"/>
          <p14:tracePt t="9280" x="2854325" y="2303463"/>
          <p14:tracePt t="9287" x="2922588" y="2319338"/>
          <p14:tracePt t="9296" x="2965450" y="2328863"/>
          <p14:tracePt t="9304" x="3016250" y="2344738"/>
          <p14:tracePt t="9311" x="3074988" y="2371725"/>
          <p14:tracePt t="9320" x="3117850" y="2379663"/>
          <p14:tracePt t="9328" x="3168650" y="2387600"/>
          <p14:tracePt t="9336" x="3211513" y="2397125"/>
          <p14:tracePt t="9343" x="3262313" y="2405063"/>
          <p14:tracePt t="9352" x="3305175" y="2422525"/>
          <p14:tracePt t="9359" x="3363913" y="2438400"/>
          <p14:tracePt t="9368" x="3441700" y="2438400"/>
          <p14:tracePt t="9376" x="3508375" y="2455863"/>
          <p14:tracePt t="9384" x="3602038" y="2481263"/>
          <p14:tracePt t="9391" x="3687763" y="2489200"/>
          <p14:tracePt t="9400" x="3771900" y="2498725"/>
          <p14:tracePt t="9408" x="3848100" y="2524125"/>
          <p14:tracePt t="9416" x="3908425" y="2541588"/>
          <p14:tracePt t="9424" x="3984625" y="2566988"/>
          <p14:tracePt t="9432" x="4027488" y="2574925"/>
          <p14:tracePt t="9440" x="4078288" y="2592388"/>
          <p14:tracePt t="9448" x="4137025" y="2608263"/>
          <p14:tracePt t="9455" x="4187825" y="2633663"/>
          <p14:tracePt t="9463" x="4222750" y="2660650"/>
          <p14:tracePt t="9471" x="4265613" y="2693988"/>
          <p14:tracePt t="9480" x="4298950" y="2727325"/>
          <p14:tracePt t="9489" x="4349750" y="2752725"/>
          <p14:tracePt t="9496" x="4400550" y="2787650"/>
          <p14:tracePt t="9504" x="4435475" y="2820988"/>
          <p14:tracePt t="9512" x="4486275" y="2855913"/>
          <p14:tracePt t="9520" x="4519613" y="2881313"/>
          <p14:tracePt t="9528" x="4570413" y="2922588"/>
          <p14:tracePt t="9536" x="4621213" y="2949575"/>
          <p14:tracePt t="9543" x="4646613" y="2965450"/>
          <p14:tracePt t="9553" x="4681538" y="2990850"/>
          <p14:tracePt t="9561" x="4706938" y="3016250"/>
          <p14:tracePt t="9569" x="4732338" y="3041650"/>
          <p14:tracePt t="9576" x="4765675" y="3067050"/>
          <p14:tracePt t="9583" x="4808538" y="3101975"/>
          <p14:tracePt t="9592" x="4833938" y="3119438"/>
          <p14:tracePt t="9600" x="4859338" y="3170238"/>
          <p14:tracePt t="9608" x="4884738" y="3211513"/>
          <p14:tracePt t="9616" x="4927600" y="3263900"/>
          <p14:tracePt t="9624" x="4970463" y="3322638"/>
          <p14:tracePt t="9632" x="5003800" y="3373438"/>
          <p14:tracePt t="9640" x="5021263" y="3398838"/>
          <p14:tracePt t="9648" x="5046663" y="3433763"/>
          <p14:tracePt t="9656" x="5072063" y="3467100"/>
          <p14:tracePt t="9663" x="5106988" y="3509963"/>
          <p14:tracePt t="9671" x="5122863" y="3543300"/>
          <p14:tracePt t="9680" x="5165725" y="3578225"/>
          <p14:tracePt t="9689" x="5183188" y="3619500"/>
          <p14:tracePt t="9696" x="5199063" y="3654425"/>
          <p14:tracePt t="9704" x="5208588" y="3687763"/>
          <p14:tracePt t="9712" x="5224463" y="3697288"/>
          <p14:tracePt t="9720" x="5241925" y="3730625"/>
          <p14:tracePt t="9728" x="5249863" y="3763963"/>
          <p14:tracePt t="9736" x="5259388" y="3798888"/>
          <p14:tracePt t="9743" x="5259388" y="3841750"/>
          <p14:tracePt t="9753" x="5267325" y="3875088"/>
          <p14:tracePt t="9760" x="5267325" y="3935413"/>
          <p14:tracePt t="9769" x="5276850" y="3976688"/>
          <p14:tracePt t="9776" x="5276850" y="4037013"/>
          <p14:tracePt t="9784" x="5276850" y="4105275"/>
          <p14:tracePt t="9792" x="5284788" y="4197350"/>
          <p14:tracePt t="9800" x="5292725" y="4283075"/>
          <p14:tracePt t="9808" x="5318125" y="4384675"/>
          <p14:tracePt t="9816" x="5343525" y="4470400"/>
          <p14:tracePt t="9823" x="5353050" y="4546600"/>
          <p14:tracePt t="9832" x="5360988" y="4605338"/>
          <p14:tracePt t="9840" x="5368925" y="4665663"/>
          <p14:tracePt t="9848" x="5378450" y="4733925"/>
          <p14:tracePt t="9856" x="5403850" y="4802188"/>
          <p14:tracePt t="9863" x="5411788" y="4868863"/>
          <p14:tracePt t="9872" x="5411788" y="4929188"/>
          <p14:tracePt t="9888" x="5421313" y="5056188"/>
          <p14:tracePt t="9896" x="5421313" y="5132388"/>
          <p14:tracePt t="9904" x="5421313" y="5218113"/>
          <p14:tracePt t="9912" x="5421313" y="5286375"/>
          <p14:tracePt t="9920" x="5421313" y="5345113"/>
          <p14:tracePt t="9928" x="5421313" y="5405438"/>
          <p14:tracePt t="9937" x="5421313" y="5446713"/>
          <p14:tracePt t="9943" x="5421313" y="5481638"/>
          <p14:tracePt t="9953" x="5411788" y="5524500"/>
          <p14:tracePt t="9960" x="5403850" y="5575300"/>
          <p14:tracePt t="9968" x="5386388" y="5616575"/>
          <p14:tracePt t="9976" x="5368925" y="5668963"/>
          <p14:tracePt t="9984" x="5343525" y="5727700"/>
          <p14:tracePt t="9992" x="5327650" y="5778500"/>
          <p14:tracePt t="9999" x="5302250" y="5838825"/>
          <p14:tracePt t="10008" x="5276850" y="5897563"/>
          <p14:tracePt t="10016" x="5233988" y="5948363"/>
          <p14:tracePt t="10023" x="5216525" y="5999163"/>
          <p14:tracePt t="10032" x="5183188" y="6049963"/>
          <p14:tracePt t="10040" x="5148263" y="6084888"/>
          <p14:tracePt t="10048" x="5106988" y="6127750"/>
          <p14:tracePt t="10056" x="5072063" y="6153150"/>
          <p14:tracePt t="10063" x="5046663" y="6169025"/>
          <p14:tracePt t="10072" x="5013325" y="6178550"/>
          <p14:tracePt t="10080" x="4978400" y="6194425"/>
          <p14:tracePt t="10089" x="4945063" y="6203950"/>
          <p14:tracePt t="10096" x="4902200" y="6221413"/>
          <p14:tracePt t="10103" x="4868863" y="6229350"/>
          <p14:tracePt t="10112" x="4843463" y="6229350"/>
          <p14:tracePt t="10119" x="4800600" y="6229350"/>
          <p14:tracePt t="10128" x="4765675" y="6229350"/>
          <p14:tracePt t="10136" x="4740275" y="6229350"/>
          <p14:tracePt t="10143" x="4714875" y="6229350"/>
          <p14:tracePt t="10153" x="4681538" y="6229350"/>
          <p14:tracePt t="10160" x="4638675" y="6229350"/>
          <p14:tracePt t="10169" x="4595813" y="6229350"/>
          <p14:tracePt t="10176" x="4554538" y="6229350"/>
          <p14:tracePt t="10183" x="4494213" y="6229350"/>
          <p14:tracePt t="10192" x="4418013" y="6229350"/>
          <p14:tracePt t="10200" x="4375150" y="6221413"/>
          <p14:tracePt t="10208" x="4341813" y="6221413"/>
          <p14:tracePt t="10216" x="4298950" y="6211888"/>
          <p14:tracePt t="10224" x="4273550" y="6211888"/>
          <p14:tracePt t="10232" x="4256088" y="6211888"/>
          <p14:tracePt t="10240" x="4230688" y="6211888"/>
          <p14:tracePt t="10250" x="4222750" y="6211888"/>
          <p14:tracePt t="10255" x="4205288" y="6211888"/>
          <p14:tracePt t="10263" x="4187825" y="6211888"/>
          <p14:tracePt t="10280" x="4179888" y="6211888"/>
          <p14:tracePt t="10287" x="4171950" y="6203950"/>
          <p14:tracePt t="10296" x="4162425" y="6203950"/>
          <p14:tracePt t="11129" x="4179888" y="6203950"/>
          <p14:tracePt t="11137" x="4222750" y="6203950"/>
          <p14:tracePt t="11145" x="4281488" y="6203950"/>
          <p14:tracePt t="11168" x="4545013" y="6203950"/>
          <p14:tracePt t="11177" x="4646613" y="6203950"/>
          <p14:tracePt t="11185" x="4757738" y="6203950"/>
          <p14:tracePt t="11193" x="4902200" y="6203950"/>
          <p14:tracePt t="11201" x="5097463" y="6203950"/>
          <p14:tracePt t="11209" x="5360988" y="6221413"/>
          <p14:tracePt t="11217" x="5692775" y="6237288"/>
          <p14:tracePt t="11225" x="6015038" y="6254750"/>
          <p14:tracePt t="11234" x="6329363" y="6254750"/>
          <p14:tracePt t="11241" x="6653213" y="6272213"/>
          <p14:tracePt t="11249" x="6975475" y="6272213"/>
          <p14:tracePt t="11256" x="7229475" y="6272213"/>
          <p14:tracePt t="11264" x="7467600" y="6272213"/>
          <p14:tracePt t="11273" x="7672388" y="6272213"/>
          <p14:tracePt t="11281" x="7824788" y="6272213"/>
          <p14:tracePt t="11289" x="7977188" y="6272213"/>
          <p14:tracePt t="11297" x="8113713" y="6272213"/>
          <p14:tracePt t="11305" x="8240713" y="6272213"/>
          <p14:tracePt t="11313" x="8326438" y="6272213"/>
          <p14:tracePt t="11320" x="8402638" y="6272213"/>
          <p14:tracePt t="11329" x="8445500" y="6272213"/>
          <p14:tracePt t="11337" x="8478838" y="6272213"/>
          <p14:tracePt t="11345" x="8496300" y="6272213"/>
          <p14:tracePt t="11352" x="8529638" y="6272213"/>
          <p14:tracePt t="11361" x="8564563" y="6272213"/>
          <p14:tracePt t="11368" x="8597900" y="6280150"/>
          <p14:tracePt t="11377" x="8615363" y="6280150"/>
          <p14:tracePt t="11385" x="8632825" y="6288088"/>
          <p14:tracePt t="11393" x="8658225" y="6288088"/>
          <p14:tracePt t="11401" x="8674100" y="6297613"/>
          <p14:tracePt t="11408" x="8699500" y="6297613"/>
          <p14:tracePt t="11418" x="8709025" y="6297613"/>
          <p14:tracePt t="11424" x="8716963" y="6297613"/>
          <p14:tracePt t="11488" x="8724900" y="6297613"/>
          <p14:tracePt t="11497" x="8742363" y="6297613"/>
          <p14:tracePt t="11512" x="8759825" y="6305550"/>
          <p14:tracePt t="11520" x="8767763" y="6305550"/>
          <p14:tracePt t="11529" x="8785225" y="6313488"/>
          <p14:tracePt t="11536" x="8793163" y="6313488"/>
          <p14:tracePt t="11545" x="8802688" y="6313488"/>
          <p14:tracePt t="11561" x="8810625" y="6323013"/>
          <p14:tracePt t="11568" x="8818563" y="6323013"/>
          <p14:tracePt t="11857" x="8818563" y="6330950"/>
          <p14:tracePt t="11888" x="8818563" y="6338888"/>
          <p14:tracePt t="11913" x="8818563" y="6348413"/>
          <p14:tracePt t="12002" x="8802688" y="6348413"/>
          <p14:tracePt t="12017" x="8793163" y="6348413"/>
          <p14:tracePt t="12025" x="8785225" y="6348413"/>
          <p14:tracePt t="12041" x="8767763" y="6348413"/>
          <p14:tracePt t="12049" x="8750300" y="6348413"/>
          <p14:tracePt t="12057" x="8742363" y="6348413"/>
          <p14:tracePt t="12064" x="8724900" y="6348413"/>
          <p14:tracePt t="12073" x="8716963" y="6348413"/>
          <p14:tracePt t="12081" x="8709025" y="6338888"/>
          <p14:tracePt t="12089" x="8683625" y="6323013"/>
          <p14:tracePt t="12096" x="8658225" y="6313488"/>
          <p14:tracePt t="12105" x="8640763" y="6305550"/>
          <p14:tracePt t="12113" x="8623300" y="6305550"/>
          <p14:tracePt t="12120" x="8605838" y="6288088"/>
          <p14:tracePt t="12129" x="8597900" y="6280150"/>
          <p14:tracePt t="12137" x="8580438" y="6272213"/>
          <p14:tracePt t="12144" x="8564563" y="6262688"/>
          <p14:tracePt t="12152" x="8555038" y="6262688"/>
          <p14:tracePt t="12160" x="8539163" y="6254750"/>
          <p14:tracePt t="12168" x="8513763" y="6254750"/>
          <p14:tracePt t="12177" x="8504238" y="6246813"/>
          <p14:tracePt t="12184" x="8478838" y="6237288"/>
          <p14:tracePt t="12193" x="8453438" y="6229350"/>
          <p14:tracePt t="12201" x="8420100" y="6211888"/>
          <p14:tracePt t="12209" x="8394700" y="6194425"/>
          <p14:tracePt t="12217" x="8359775" y="6178550"/>
          <p14:tracePt t="12225" x="8326438" y="6169025"/>
          <p14:tracePt t="12233" x="8308975" y="6153150"/>
          <p14:tracePt t="12241" x="8275638" y="6135688"/>
          <p14:tracePt t="12249" x="8250238" y="6127750"/>
          <p14:tracePt t="12257" x="8232775" y="6127750"/>
          <p14:tracePt t="12264" x="8215313" y="6118225"/>
          <p14:tracePt t="12273" x="8199438" y="6110288"/>
          <p14:tracePt t="12280" x="8174038" y="6102350"/>
          <p14:tracePt t="12288" x="8147050" y="6092825"/>
          <p14:tracePt t="12296" x="8139113" y="6084888"/>
          <p14:tracePt t="12305" x="8131175" y="6076950"/>
          <p14:tracePt t="12312" x="8105775" y="6067425"/>
          <p14:tracePt t="12321" x="8088313" y="6049963"/>
          <p14:tracePt t="12330" x="8062913" y="6034088"/>
          <p14:tracePt t="12337" x="8012113" y="6016625"/>
          <p14:tracePt t="12344" x="7969250" y="5991225"/>
          <p14:tracePt t="12352" x="7935913" y="5973763"/>
          <p14:tracePt t="12361" x="7867650" y="5948363"/>
          <p14:tracePt t="12368" x="7791450" y="5915025"/>
          <p14:tracePt t="12377" x="7731125" y="5854700"/>
          <p14:tracePt t="12385" x="7637463" y="5813425"/>
          <p14:tracePt t="12394" x="7545388" y="5753100"/>
          <p14:tracePt t="12401" x="7459663" y="5684838"/>
          <p14:tracePt t="12409" x="7348538" y="5616575"/>
          <p14:tracePt t="12417" x="7246938" y="5549900"/>
          <p14:tracePt t="12425" x="7153275" y="5481638"/>
          <p14:tracePt t="12433" x="7043738" y="5380038"/>
          <p14:tracePt t="12441" x="6924675" y="5302250"/>
          <p14:tracePt t="12449" x="6831013" y="5226050"/>
          <p14:tracePt t="12457" x="6754813" y="5149850"/>
          <p14:tracePt t="12464" x="6686550" y="5073650"/>
          <p14:tracePt t="12472" x="6643688" y="5005388"/>
          <p14:tracePt t="12480" x="6626225" y="4962525"/>
          <p14:tracePt t="12489" x="6592888" y="4911725"/>
          <p14:tracePt t="12497" x="6567488" y="4868863"/>
          <p14:tracePt t="12505" x="6550025" y="4835525"/>
          <p14:tracePt t="12512" x="6534150" y="4818063"/>
          <p14:tracePt t="12521" x="6524625" y="4792663"/>
          <p14:tracePt t="12529" x="6508750" y="4775200"/>
          <p14:tracePt t="12536" x="6499225" y="4749800"/>
          <p14:tracePt t="12545" x="6499225" y="4724400"/>
          <p14:tracePt t="12553" x="6491288" y="4699000"/>
          <p14:tracePt t="12562" x="6483350" y="4648200"/>
          <p14:tracePt t="12568" x="6483350" y="4589463"/>
          <p14:tracePt t="12578" x="6473825" y="4564063"/>
          <p14:tracePt t="12585" x="6456363" y="4513263"/>
          <p14:tracePt t="12593" x="6456363" y="4478338"/>
          <p14:tracePt t="12601" x="6448425" y="4445000"/>
          <p14:tracePt t="12609" x="6423025" y="4410075"/>
          <p14:tracePt t="12617" x="6423025" y="4394200"/>
          <p14:tracePt t="12626" x="6415088" y="4359275"/>
          <p14:tracePt t="12632" x="6405563" y="4325938"/>
          <p14:tracePt t="12640" x="6397625" y="4291013"/>
          <p14:tracePt t="12649" x="6397625" y="4265613"/>
          <p14:tracePt t="12657" x="6389688" y="4214813"/>
          <p14:tracePt t="12665" x="6364288" y="4138613"/>
          <p14:tracePt t="12672" x="6364288" y="4079875"/>
          <p14:tracePt t="12681" x="6354763" y="4019550"/>
          <p14:tracePt t="12689" x="6354763" y="3968750"/>
          <p14:tracePt t="12697" x="6354763" y="3908425"/>
          <p14:tracePt t="12705" x="6346825" y="3857625"/>
          <p14:tracePt t="12713" x="6346825" y="3832225"/>
          <p14:tracePt t="12720" x="6346825" y="3798888"/>
          <p14:tracePt t="12728" x="6346825" y="3773488"/>
          <p14:tracePt t="12737" x="6346825" y="3756025"/>
          <p14:tracePt t="12744" x="6346825" y="3730625"/>
          <p14:tracePt t="12752" x="6346825" y="3697288"/>
          <p14:tracePt t="12760" x="6346825" y="3662363"/>
          <p14:tracePt t="12768" x="6346825" y="3619500"/>
          <p14:tracePt t="12778" x="6346825" y="3578225"/>
          <p14:tracePt t="12785" x="6364288" y="3543300"/>
          <p14:tracePt t="12794" x="6372225" y="3509963"/>
          <p14:tracePt t="12802" x="6380163" y="3467100"/>
          <p14:tracePt t="12809" x="6389688" y="3441700"/>
          <p14:tracePt t="12817" x="6397625" y="3416300"/>
          <p14:tracePt t="12825" x="6397625" y="3390900"/>
          <p14:tracePt t="12832" x="6405563" y="3390900"/>
          <p14:tracePt t="12841" x="6405563" y="3373438"/>
          <p14:tracePt t="12849" x="6405563" y="3348038"/>
          <p14:tracePt t="12857" x="6405563" y="3330575"/>
          <p14:tracePt t="12866" x="6405563" y="3305175"/>
          <p14:tracePt t="12875" x="6405563" y="3279775"/>
          <p14:tracePt t="12881" x="6405563" y="3254375"/>
          <p14:tracePt t="12889" x="6405563" y="3211513"/>
          <p14:tracePt t="12897" x="6405563" y="3170238"/>
          <p14:tracePt t="12905" x="6405563" y="3135313"/>
          <p14:tracePt t="12912" x="6405563" y="3101975"/>
          <p14:tracePt t="12921" x="6415088" y="3076575"/>
          <p14:tracePt t="12930" x="6415088" y="3051175"/>
          <p14:tracePt t="12946" x="6430963" y="3008313"/>
          <p14:tracePt t="12953" x="6448425" y="2974975"/>
          <p14:tracePt t="12962" x="6465888" y="2940050"/>
          <p14:tracePt t="12969" x="6499225" y="2889250"/>
          <p14:tracePt t="12977" x="6542088" y="2838450"/>
          <p14:tracePt t="12985" x="6592888" y="2770188"/>
          <p14:tracePt t="12994" x="6643688" y="2693988"/>
          <p14:tracePt t="13000" x="6704013" y="2633663"/>
          <p14:tracePt t="13009" x="6754813" y="2566988"/>
          <p14:tracePt t="13017" x="6805613" y="2516188"/>
          <p14:tracePt t="13025" x="6838950" y="2481263"/>
          <p14:tracePt t="13033" x="6864350" y="2438400"/>
          <p14:tracePt t="13041" x="6899275" y="2413000"/>
          <p14:tracePt t="13048" x="6924675" y="2387600"/>
          <p14:tracePt t="13058" x="6958013" y="2336800"/>
          <p14:tracePt t="13065" x="7018338" y="2286000"/>
          <p14:tracePt t="13073" x="7094538" y="2227263"/>
          <p14:tracePt t="13080" x="7178675" y="2174875"/>
          <p14:tracePt t="13090" x="7246938" y="2149475"/>
          <p14:tracePt t="13097" x="7323138" y="2116138"/>
          <p14:tracePt t="13106" x="7391400" y="2098675"/>
          <p14:tracePt t="13113" x="7426325" y="2082800"/>
          <p14:tracePt t="13122" x="7459663" y="2073275"/>
          <p14:tracePt t="13130" x="7493000" y="2055813"/>
          <p14:tracePt t="13138" x="7510463" y="2047875"/>
          <p14:tracePt t="13145" x="7527925" y="2030413"/>
          <p14:tracePt t="13153" x="7553325" y="2014538"/>
          <p14:tracePt t="13161" x="7578725" y="1997075"/>
          <p14:tracePt t="13170" x="7604125" y="1989138"/>
          <p14:tracePt t="13177" x="7646988" y="1963738"/>
          <p14:tracePt t="13185" x="7697788" y="1946275"/>
          <p14:tracePt t="13194" x="7740650" y="1938338"/>
          <p14:tracePt t="13202" x="7773988" y="1911350"/>
          <p14:tracePt t="13210" x="7842250" y="1885950"/>
          <p14:tracePt t="13218" x="7867650" y="1878013"/>
          <p14:tracePt t="13226" x="7918450" y="1860550"/>
          <p14:tracePt t="13233" x="7951788" y="1852613"/>
          <p14:tracePt t="13242" x="7986713" y="1844675"/>
          <p14:tracePt t="13250" x="8020050" y="1835150"/>
          <p14:tracePt t="13258" x="8045450" y="1827213"/>
          <p14:tracePt t="13266" x="8070850" y="1827213"/>
          <p14:tracePt t="13273" x="8096250" y="1819275"/>
          <p14:tracePt t="13282" x="8131175" y="1801813"/>
          <p14:tracePt t="13290" x="8189913" y="1793875"/>
          <p14:tracePt t="13298" x="8250238" y="1784350"/>
          <p14:tracePt t="13306" x="8334375" y="1776413"/>
          <p14:tracePt t="13313" x="8462963" y="1776413"/>
          <p14:tracePt t="13322" x="8572500" y="1776413"/>
          <p14:tracePt t="13329" x="8691563" y="1776413"/>
          <p14:tracePt t="13338" x="8785225" y="1766888"/>
          <p14:tracePt t="13345" x="8843963" y="1766888"/>
          <p14:tracePt t="13353" x="8904288" y="1751013"/>
          <p14:tracePt t="13362" x="8963025" y="1741488"/>
          <p14:tracePt t="13369" x="8997950" y="1733550"/>
          <p14:tracePt t="13377" x="9031288" y="1725613"/>
          <p14:tracePt t="13386" x="9056688" y="1725613"/>
          <p14:tracePt t="13394" x="9074150" y="1716088"/>
          <p14:tracePt t="13402" x="9099550" y="1708150"/>
          <p14:tracePt t="13411" x="9142413" y="1690688"/>
          <p14:tracePt t="13418" x="9193213" y="1674813"/>
          <p14:tracePt t="13427" x="9226550" y="1665288"/>
          <p14:tracePt t="13433" x="9269413" y="1657350"/>
          <p14:tracePt t="13442" x="9328150" y="1657350"/>
          <p14:tracePt t="13450" x="9371013" y="1657350"/>
          <p14:tracePt t="13458" x="9405938" y="1657350"/>
          <p14:tracePt t="13465" x="9447213" y="1657350"/>
          <p14:tracePt t="13473" x="9507538" y="1657350"/>
          <p14:tracePt t="13482" x="9532938" y="1657350"/>
          <p14:tracePt t="13490" x="9575800" y="1657350"/>
          <p14:tracePt t="13498" x="9634538" y="1657350"/>
          <p14:tracePt t="13505" x="9677400" y="1657350"/>
          <p14:tracePt t="13513" x="9728200" y="1657350"/>
          <p14:tracePt t="13521" x="9771063" y="1665288"/>
          <p14:tracePt t="13529" x="9804400" y="1674813"/>
          <p14:tracePt t="13538" x="9839325" y="1674813"/>
          <p14:tracePt t="13545" x="9855200" y="1682750"/>
          <p14:tracePt t="13553" x="9872663" y="1682750"/>
          <p14:tracePt t="13562" x="9890125" y="1690688"/>
          <p14:tracePt t="13570" x="9906000" y="1690688"/>
          <p14:tracePt t="13602" x="9915525" y="1690688"/>
          <p14:tracePt t="13610" x="9931400" y="1690688"/>
          <p14:tracePt t="13618" x="9956800" y="1690688"/>
          <p14:tracePt t="13626" x="9999663" y="1700213"/>
          <p14:tracePt t="13633" x="10050463" y="1716088"/>
          <p14:tracePt t="13642" x="10110788" y="1741488"/>
          <p14:tracePt t="13650" x="10161588" y="1758950"/>
          <p14:tracePt t="13658" x="10237788" y="1793875"/>
          <p14:tracePt t="13666" x="10280650" y="1809750"/>
          <p14:tracePt t="13673" x="10339388" y="1819275"/>
          <p14:tracePt t="13682" x="10390188" y="1835150"/>
          <p14:tracePt t="13690" x="10425113" y="1844675"/>
          <p14:tracePt t="13697" x="10450513" y="1852613"/>
          <p14:tracePt t="13706" x="10467975" y="1860550"/>
          <p14:tracePt t="13713" x="10483850" y="1870075"/>
          <p14:tracePt t="13722" x="10493375" y="1870075"/>
          <p14:tracePt t="13730" x="10501313" y="1878013"/>
          <p14:tracePt t="13738" x="10518775" y="1878013"/>
          <p14:tracePt t="13753" x="10526713" y="1878013"/>
          <p14:tracePt t="13770" x="10526713" y="1885950"/>
          <p14:tracePt t="13834" x="10534650" y="1885950"/>
          <p14:tracePt t="13842" x="10544175" y="1895475"/>
          <p14:tracePt t="13850" x="10544175" y="1903413"/>
          <p14:tracePt t="13858" x="10560050" y="1911350"/>
          <p14:tracePt t="13866" x="10585450" y="1920875"/>
          <p14:tracePt t="13873" x="10612438" y="1928813"/>
          <p14:tracePt t="13882" x="10628313" y="1938338"/>
          <p14:tracePt t="13890" x="10645775" y="1946275"/>
          <p14:tracePt t="13898" x="10663238" y="1954213"/>
          <p14:tracePt t="13906" x="10671175" y="1954213"/>
          <p14:tracePt t="13922" x="10679113" y="1963738"/>
          <p14:tracePt t="13938" x="10688638" y="1971675"/>
          <p14:tracePt t="13945" x="10696575" y="1971675"/>
          <p14:tracePt t="13977" x="10714038" y="1979613"/>
          <p14:tracePt t="13994" x="10729913" y="1979613"/>
          <p14:tracePt t="14002" x="10747375" y="1979613"/>
          <p14:tracePt t="14011" x="10764838" y="1997075"/>
          <p14:tracePt t="14018" x="10790238" y="2014538"/>
          <p14:tracePt t="14026" x="10815638" y="2030413"/>
          <p14:tracePt t="14033" x="10858500" y="2047875"/>
          <p14:tracePt t="14042" x="10909300" y="2082800"/>
          <p14:tracePt t="14050" x="10942638" y="2098675"/>
          <p14:tracePt t="14058" x="10977563" y="2116138"/>
          <p14:tracePt t="14066" x="10993438" y="2133600"/>
          <p14:tracePt t="14078" x="11002963" y="2133600"/>
          <p14:tracePt t="14082" x="11002963" y="2141538"/>
          <p14:tracePt t="14090" x="11002963" y="2149475"/>
          <p14:tracePt t="14153" x="11010900" y="2159000"/>
          <p14:tracePt t="14161" x="11010900" y="2166938"/>
          <p14:tracePt t="14170" x="11018838" y="2174875"/>
          <p14:tracePt t="14177" x="11036300" y="2192338"/>
          <p14:tracePt t="14186" x="11053763" y="2217738"/>
          <p14:tracePt t="14194" x="11053763" y="2227263"/>
          <p14:tracePt t="14202" x="11053763" y="2235200"/>
          <p14:tracePt t="14211" x="11071225" y="2260600"/>
          <p14:tracePt t="14218" x="11079163" y="2286000"/>
          <p14:tracePt t="14226" x="11087100" y="2303463"/>
          <p14:tracePt t="14234" x="11096625" y="2311400"/>
          <p14:tracePt t="14242" x="11104563" y="2319338"/>
          <p14:tracePt t="14250" x="11104563" y="2328863"/>
          <p14:tracePt t="14266" x="11104563" y="2336800"/>
          <p14:tracePt t="14298" x="11112500" y="2344738"/>
          <p14:tracePt t="14305" x="11122025" y="2354263"/>
          <p14:tracePt t="14329" x="11122025" y="2362200"/>
          <p14:tracePt t="14337" x="11137900" y="2379663"/>
          <p14:tracePt t="14345" x="11147425" y="2379663"/>
          <p14:tracePt t="14377" x="11155363" y="2387600"/>
          <p14:tracePt t="14458" x="11155363" y="2397125"/>
          <p14:tracePt t="14498" x="11163300" y="2397125"/>
          <p14:tracePt t="14545" x="11172825" y="2405063"/>
          <p14:tracePt t="14561" x="11172825" y="2413000"/>
          <p14:tracePt t="14577" x="11172825" y="2422525"/>
          <p14:tracePt t="14586" x="11180763" y="2422525"/>
          <p14:tracePt t="14626" x="11188700" y="2430463"/>
          <p14:tracePt t="19253" x="11188700" y="2438400"/>
          <p14:tracePt t="19268" x="11180763" y="2438400"/>
          <p14:tracePt t="19284" x="11155363" y="2438400"/>
          <p14:tracePt t="19293" x="11122025" y="2438400"/>
          <p14:tracePt t="19300" x="11087100" y="2438400"/>
          <p14:tracePt t="19309" x="10993438" y="2438400"/>
          <p14:tracePt t="19316" x="10926763" y="2438400"/>
          <p14:tracePt t="19325" x="10874375" y="2455863"/>
          <p14:tracePt t="19333" x="10833100" y="2473325"/>
          <p14:tracePt t="19340" x="10782300" y="2481263"/>
          <p14:tracePt t="19349" x="10764838" y="2481263"/>
          <p14:tracePt t="19359" x="10739438" y="2481263"/>
          <p14:tracePt t="19366" x="10714038" y="2481263"/>
          <p14:tracePt t="19372" x="10704513" y="2481263"/>
          <p14:tracePt t="19381" x="10688638" y="2481263"/>
          <p14:tracePt t="19389" x="10671175" y="2481263"/>
          <p14:tracePt t="19405" x="10653713" y="2481263"/>
          <p14:tracePt t="19420" x="10628313" y="2481263"/>
          <p14:tracePt t="19429" x="10602913" y="2481263"/>
          <p14:tracePt t="19437" x="10577513" y="2489200"/>
          <p14:tracePt t="19445" x="10526713" y="2516188"/>
          <p14:tracePt t="19453" x="10475913" y="2532063"/>
          <p14:tracePt t="19461" x="10433050" y="2541588"/>
          <p14:tracePt t="19468" x="10399713" y="2541588"/>
          <p14:tracePt t="19477" x="10364788" y="2549525"/>
          <p14:tracePt t="19486" x="10331450" y="2557463"/>
          <p14:tracePt t="19493" x="10306050" y="2566988"/>
          <p14:tracePt t="19500" x="10255250" y="2574925"/>
          <p14:tracePt t="19509" x="10220325" y="2582863"/>
          <p14:tracePt t="19516" x="10204450" y="2592388"/>
          <p14:tracePt t="19525" x="10179050" y="2600325"/>
          <p14:tracePt t="19533" x="10144125" y="2600325"/>
          <p14:tracePt t="19541" x="10118725" y="2608263"/>
          <p14:tracePt t="19549" x="10101263" y="2617788"/>
          <p14:tracePt t="19557" x="10067925" y="2625725"/>
          <p14:tracePt t="19566" x="10034588" y="2625725"/>
          <p14:tracePt t="19573" x="9991725" y="2643188"/>
          <p14:tracePt t="19581" x="9940925" y="2660650"/>
          <p14:tracePt t="19588" x="9880600" y="2676525"/>
          <p14:tracePt t="19597" x="9786938" y="2711450"/>
          <p14:tracePt t="19604" x="9702800" y="2744788"/>
          <p14:tracePt t="19613" x="9583738" y="2778125"/>
          <p14:tracePt t="19621" x="9482138" y="2813050"/>
          <p14:tracePt t="19629" x="9380538" y="2838450"/>
          <p14:tracePt t="19637" x="9277350" y="2871788"/>
          <p14:tracePt t="19645" x="9150350" y="2922588"/>
          <p14:tracePt t="19653" x="9005888" y="2957513"/>
          <p14:tracePt t="19661" x="8861425" y="2982913"/>
          <p14:tracePt t="19670" x="8716963" y="3016250"/>
          <p14:tracePt t="19677" x="8589963" y="3051175"/>
          <p14:tracePt t="19686" x="8462963" y="3076575"/>
          <p14:tracePt t="19693" x="8343900" y="3109913"/>
          <p14:tracePt t="19701" x="8232775" y="3144838"/>
          <p14:tracePt t="19708" x="8113713" y="3170238"/>
          <p14:tracePt t="19717" x="8012113" y="3203575"/>
          <p14:tracePt t="19725" x="7893050" y="3246438"/>
          <p14:tracePt t="19733" x="7791450" y="3297238"/>
          <p14:tracePt t="19740" x="7654925" y="3355975"/>
          <p14:tracePt t="19749" x="7527925" y="3424238"/>
          <p14:tracePt t="19756" x="7383463" y="3502025"/>
          <p14:tracePt t="19766" x="7196138" y="3603625"/>
          <p14:tracePt t="19772" x="7000875" y="3713163"/>
          <p14:tracePt t="19781" x="6805613" y="3798888"/>
          <p14:tracePt t="19788" x="6618288" y="3883025"/>
          <p14:tracePt t="19796" x="6465888" y="3951288"/>
          <p14:tracePt t="19805" x="6311900" y="4002088"/>
          <p14:tracePt t="19813" x="6184900" y="4037013"/>
          <p14:tracePt t="19821" x="6057900" y="4070350"/>
          <p14:tracePt t="19829" x="5946775" y="4105275"/>
          <p14:tracePt t="19837" x="5845175" y="4130675"/>
          <p14:tracePt t="19845" x="5761038" y="4164013"/>
          <p14:tracePt t="19853" x="5683250" y="4181475"/>
          <p14:tracePt t="19861" x="5607050" y="4206875"/>
          <p14:tracePt t="19868" x="5505450" y="4224338"/>
          <p14:tracePt t="19877" x="5421313" y="4257675"/>
          <p14:tracePt t="19885" x="5302250" y="4300538"/>
          <p14:tracePt t="19899" x="5199063" y="4316413"/>
          <p14:tracePt t="19900" x="5072063" y="4341813"/>
          <p14:tracePt t="19908" x="4962525" y="4376738"/>
          <p14:tracePt t="19916" x="4843463" y="4410075"/>
          <p14:tracePt t="19925" x="4724400" y="4435475"/>
          <p14:tracePt t="19932" x="4613275" y="4470400"/>
          <p14:tracePt t="19941" x="4511675" y="4503738"/>
          <p14:tracePt t="19949" x="4410075" y="4538663"/>
          <p14:tracePt t="19957" x="4316413" y="4564063"/>
          <p14:tracePt t="19966" x="4214813" y="4579938"/>
          <p14:tracePt t="19973" x="4137025" y="4605338"/>
          <p14:tracePt t="19981" x="4070350" y="4614863"/>
          <p14:tracePt t="19988" x="4010025" y="4630738"/>
          <p14:tracePt t="19997" x="3951288" y="4648200"/>
          <p14:tracePt t="20005" x="3900488" y="4657725"/>
          <p14:tracePt t="20013" x="3840163" y="4673600"/>
          <p14:tracePt t="20020" x="3781425" y="4691063"/>
          <p14:tracePt t="20028" x="3729038" y="4708525"/>
          <p14:tracePt t="20037" x="3670300" y="4733925"/>
          <p14:tracePt t="20045" x="3619500" y="4767263"/>
          <p14:tracePt t="20052" x="3568700" y="4792663"/>
          <p14:tracePt t="20061" x="3508375" y="4835525"/>
          <p14:tracePt t="20069" x="3432175" y="4878388"/>
          <p14:tracePt t="20076" x="3381375" y="4919663"/>
          <p14:tracePt t="20085" x="3338513" y="4962525"/>
          <p14:tracePt t="20092" x="3287713" y="5005388"/>
          <p14:tracePt t="20101" x="3262313" y="5022850"/>
          <p14:tracePt t="20109" x="3236913" y="5064125"/>
          <p14:tracePt t="20116" x="3211513" y="5091113"/>
          <p14:tracePt t="20125" x="3186113" y="5106988"/>
          <p14:tracePt t="20133" x="3178175" y="5116513"/>
          <p14:tracePt t="20141" x="3168650" y="5132388"/>
          <p14:tracePt t="20149" x="3160713" y="5141913"/>
          <p14:tracePt t="20157" x="3152775" y="5149850"/>
          <p14:tracePt t="20166" x="3143250" y="5157788"/>
          <p14:tracePt t="20173" x="3143250" y="5167313"/>
          <p14:tracePt t="20181" x="3135313" y="5167313"/>
          <p14:tracePt t="20189" x="3127375" y="5175250"/>
          <p14:tracePt t="20197" x="3117850" y="5183188"/>
          <p14:tracePt t="20205" x="3109913" y="5192713"/>
          <p14:tracePt t="20213" x="3092450" y="5200650"/>
          <p14:tracePt t="20221" x="3092450" y="5208588"/>
          <p14:tracePt t="20229" x="3092450" y="5218113"/>
          <p14:tracePt t="20237" x="3084513" y="5226050"/>
          <p14:tracePt t="20245" x="3074988" y="5235575"/>
          <p14:tracePt t="20252" x="3074988" y="5243513"/>
          <p14:tracePt t="20269" x="3074988" y="5251450"/>
          <p14:tracePt t="20277" x="3067050" y="5260975"/>
          <p14:tracePt t="20284" x="3059113" y="5268913"/>
          <p14:tracePt t="20292" x="3049588" y="5276850"/>
          <p14:tracePt t="20301" x="3049588" y="5286375"/>
          <p14:tracePt t="20317" x="3049588" y="5294313"/>
          <p14:tracePt t="20325" x="3041650" y="5311775"/>
          <p14:tracePt t="20333" x="3033713" y="5319713"/>
          <p14:tracePt t="20341" x="3024188" y="5327650"/>
          <p14:tracePt t="20349" x="3008313" y="5345113"/>
          <p14:tracePt t="20357" x="2998788" y="5380038"/>
          <p14:tracePt t="20365" x="2998788" y="5405438"/>
          <p14:tracePt t="20372" x="2982913" y="5438775"/>
          <p14:tracePt t="20381" x="2955925" y="5481638"/>
          <p14:tracePt t="20389" x="2940050" y="5507038"/>
          <p14:tracePt t="20396" x="2905125" y="5540375"/>
          <p14:tracePt t="20405" x="2879725" y="5565775"/>
          <p14:tracePt t="20413" x="2863850" y="5591175"/>
          <p14:tracePt t="20421" x="2854325" y="5608638"/>
          <p14:tracePt t="20429" x="2838450" y="5626100"/>
          <p14:tracePt t="20437" x="2820988" y="5634038"/>
          <p14:tracePt t="20445" x="2795588" y="5651500"/>
          <p14:tracePt t="20452" x="2770188" y="5676900"/>
          <p14:tracePt t="20461" x="2752725" y="5694363"/>
          <p14:tracePt t="20468" x="2735263" y="5710238"/>
          <p14:tracePt t="20477" x="2709863" y="5719763"/>
          <p14:tracePt t="20485" x="2684463" y="5735638"/>
          <p14:tracePt t="20493" x="2668588" y="5735638"/>
          <p14:tracePt t="20501" x="2633663" y="5753100"/>
          <p14:tracePt t="20509" x="2608263" y="5761038"/>
          <p14:tracePt t="20516" x="2582863" y="5761038"/>
          <p14:tracePt t="20525" x="2557463" y="5770563"/>
          <p14:tracePt t="20533" x="2540000" y="5770563"/>
          <p14:tracePt t="20540" x="2497138" y="5778500"/>
          <p14:tracePt t="20550" x="2463800" y="5778500"/>
          <p14:tracePt t="20556" x="2420938" y="5788025"/>
          <p14:tracePt t="20566" x="2370138" y="5795963"/>
          <p14:tracePt t="20572" x="2336800" y="5803900"/>
          <p14:tracePt t="20581" x="2311400" y="5803900"/>
          <p14:tracePt t="20588" x="2276475" y="5803900"/>
          <p14:tracePt t="20597" x="2243138" y="5803900"/>
          <p14:tracePt t="20605" x="2208213" y="5803900"/>
          <p14:tracePt t="20613" x="2192338" y="5803900"/>
          <p14:tracePt t="20621" x="2166938" y="5803900"/>
          <p14:tracePt t="20629" x="2141538" y="5803900"/>
          <p14:tracePt t="20637" x="2116138" y="5803900"/>
          <p14:tracePt t="20645" x="2073275" y="5803900"/>
          <p14:tracePt t="20652" x="2012950" y="5803900"/>
          <p14:tracePt t="20661" x="1936750" y="5803900"/>
          <p14:tracePt t="20668" x="1868488" y="5795963"/>
          <p14:tracePt t="20676" x="1809750" y="5788025"/>
          <p14:tracePt t="20684" x="1749425" y="5778500"/>
          <p14:tracePt t="20693" x="1690688" y="5778500"/>
          <p14:tracePt t="20701" x="1631950" y="5770563"/>
          <p14:tracePt t="20709" x="1571625" y="5745163"/>
          <p14:tracePt t="20717" x="1512888" y="5735638"/>
          <p14:tracePt t="20725" x="1462088" y="5719763"/>
          <p14:tracePt t="20733" x="1401763" y="5694363"/>
          <p14:tracePt t="20741" x="1350963" y="5676900"/>
          <p14:tracePt t="20749" x="1317625" y="5651500"/>
          <p14:tracePt t="20757" x="1257300" y="5626100"/>
          <p14:tracePt t="20766" x="1206500" y="5608638"/>
          <p14:tracePt t="20772" x="1155700" y="5583238"/>
          <p14:tracePt t="20780" x="1095375" y="5549900"/>
          <p14:tracePt t="20788" x="1028700" y="5514975"/>
          <p14:tracePt t="20796" x="985838" y="5489575"/>
          <p14:tracePt t="20804" x="917575" y="5456238"/>
          <p14:tracePt t="20812" x="884238" y="5430838"/>
          <p14:tracePt t="20820" x="831850" y="5387975"/>
          <p14:tracePt t="20829" x="781050" y="5353050"/>
          <p14:tracePt t="20837" x="739775" y="5294313"/>
          <p14:tracePt t="20845" x="688975" y="5226050"/>
          <p14:tracePt t="20853" x="636588" y="5149850"/>
          <p14:tracePt t="20861" x="595313" y="5091113"/>
          <p14:tracePt t="20868" x="552450" y="5022850"/>
          <p14:tracePt t="20877" x="527050" y="4962525"/>
          <p14:tracePt t="20886" x="501650" y="4903788"/>
          <p14:tracePt t="20893" x="484188" y="4852988"/>
          <p14:tracePt t="20900" x="466725" y="4792663"/>
          <p14:tracePt t="20909" x="441325" y="4733925"/>
          <p14:tracePt t="20917" x="425450" y="4665663"/>
          <p14:tracePt t="20925" x="400050" y="4597400"/>
          <p14:tracePt t="20934" x="382588" y="4503738"/>
          <p14:tracePt t="20941" x="347663" y="4402138"/>
          <p14:tracePt t="20949" x="322263" y="4291013"/>
          <p14:tracePt t="20957" x="296863" y="4171950"/>
          <p14:tracePt t="20966" x="263525" y="4070350"/>
          <p14:tracePt t="20973" x="246063" y="3968750"/>
          <p14:tracePt t="20981" x="212725" y="3908425"/>
          <p14:tracePt t="20988" x="177800" y="3841750"/>
          <p14:tracePt t="20999" x="169863" y="3781425"/>
          <p14:tracePt t="21004" x="152400" y="3748088"/>
          <p14:tracePt t="21013" x="136525" y="3722688"/>
          <p14:tracePt t="21021" x="127000" y="3705225"/>
          <p14:tracePt t="21029" x="119063" y="3679825"/>
          <p14:tracePt t="21037" x="111125" y="3646488"/>
          <p14:tracePt t="21045" x="111125" y="3603625"/>
          <p14:tracePt t="21052" x="111125" y="3527425"/>
          <p14:tracePt t="21062" x="111125" y="3475038"/>
          <p14:tracePt t="21068" x="111125" y="3398838"/>
          <p14:tracePt t="21077" x="111125" y="3330575"/>
          <p14:tracePt t="21085" x="111125" y="3289300"/>
          <p14:tracePt t="21093" x="111125" y="3228975"/>
          <p14:tracePt t="21100" x="111125" y="3178175"/>
          <p14:tracePt t="21109" x="127000" y="3119438"/>
          <p14:tracePt t="21116" x="136525" y="3076575"/>
          <p14:tracePt t="21126" x="152400" y="3000375"/>
          <p14:tracePt t="21133" x="177800" y="2922588"/>
          <p14:tracePt t="21141" x="212725" y="2855913"/>
          <p14:tracePt t="21149" x="255588" y="2744788"/>
          <p14:tracePt t="21157" x="296863" y="2660650"/>
          <p14:tracePt t="21166" x="357188" y="2582863"/>
          <p14:tracePt t="21173" x="425450" y="2498725"/>
          <p14:tracePt t="21182" x="476250" y="2438400"/>
          <p14:tracePt t="21190" x="544513" y="2379663"/>
          <p14:tracePt t="21199" x="603250" y="2336800"/>
          <p14:tracePt t="21206" x="654050" y="2293938"/>
          <p14:tracePt t="21213" x="704850" y="2260600"/>
          <p14:tracePt t="21222" x="755650" y="2227263"/>
          <p14:tracePt t="21230" x="798513" y="2192338"/>
          <p14:tracePt t="21238" x="858838" y="2133600"/>
          <p14:tracePt t="21246" x="925513" y="2065338"/>
          <p14:tracePt t="21253" x="1019175" y="2022475"/>
          <p14:tracePt t="21262" x="1095375" y="1989138"/>
          <p14:tracePt t="21270" x="1173163" y="1938338"/>
          <p14:tracePt t="21278" x="1231900" y="1903413"/>
          <p14:tracePt t="21285" x="1308100" y="1878013"/>
          <p14:tracePt t="21294" x="1384300" y="1860550"/>
          <p14:tracePt t="21301" x="1444625" y="1827213"/>
          <p14:tracePt t="21310" x="1520825" y="1809750"/>
          <p14:tracePt t="21318" x="1563688" y="1801813"/>
          <p14:tracePt t="21326" x="1631950" y="1776413"/>
          <p14:tracePt t="21334" x="1698625" y="1766888"/>
          <p14:tracePt t="21342" x="1792288" y="1733550"/>
          <p14:tracePt t="21349" x="1878013" y="1725613"/>
          <p14:tracePt t="21358" x="1962150" y="1716088"/>
          <p14:tracePt t="21366" x="2047875" y="1690688"/>
          <p14:tracePt t="21374" x="2149475" y="1682750"/>
          <p14:tracePt t="21382" x="2225675" y="1657350"/>
          <p14:tracePt t="21390" x="2301875" y="1639888"/>
          <p14:tracePt t="21399" x="2387600" y="1614488"/>
          <p14:tracePt t="21406" x="2471738" y="1606550"/>
          <p14:tracePt t="21414" x="2549525" y="1597025"/>
          <p14:tracePt t="21422" x="2608263" y="1571625"/>
          <p14:tracePt t="21430" x="2668588" y="1563688"/>
          <p14:tracePt t="21438" x="2744788" y="1555750"/>
          <p14:tracePt t="21446" x="2828925" y="1546225"/>
          <p14:tracePt t="21454" x="2914650" y="1530350"/>
          <p14:tracePt t="21462" x="2990850" y="1530350"/>
          <p14:tracePt t="21470" x="3084513" y="1530350"/>
          <p14:tracePt t="21478" x="3186113" y="1530350"/>
          <p14:tracePt t="21485" x="3287713" y="1530350"/>
          <p14:tracePt t="21493" x="3373438" y="1530350"/>
          <p14:tracePt t="21502" x="3441700" y="1530350"/>
          <p14:tracePt t="21510" x="3508375" y="1530350"/>
          <p14:tracePt t="21518" x="3586163" y="1530350"/>
          <p14:tracePt t="21526" x="3662363" y="1546225"/>
          <p14:tracePt t="21534" x="3729038" y="1563688"/>
          <p14:tracePt t="21542" x="3806825" y="1571625"/>
          <p14:tracePt t="21550" x="3883025" y="1589088"/>
          <p14:tracePt t="21558" x="3951288" y="1597025"/>
          <p14:tracePt t="21566" x="4027488" y="1614488"/>
          <p14:tracePt t="21574" x="4086225" y="1639888"/>
          <p14:tracePt t="21582" x="4179888" y="1674813"/>
          <p14:tracePt t="21590" x="4240213" y="1700213"/>
          <p14:tracePt t="21599" x="4298950" y="1725613"/>
          <p14:tracePt t="21606" x="4375150" y="1758950"/>
          <p14:tracePt t="21614" x="4451350" y="1793875"/>
          <p14:tracePt t="21622" x="4511675" y="1809750"/>
          <p14:tracePt t="21630" x="4587875" y="1844675"/>
          <p14:tracePt t="21638" x="4664075" y="1878013"/>
          <p14:tracePt t="21646" x="4732338" y="1920875"/>
          <p14:tracePt t="21653" x="4791075" y="1971675"/>
          <p14:tracePt t="21662" x="4843463" y="2014538"/>
          <p14:tracePt t="21670" x="4910138" y="2055813"/>
          <p14:tracePt t="21678" x="4962525" y="2108200"/>
          <p14:tracePt t="21686" x="5003800" y="2159000"/>
          <p14:tracePt t="21693" x="5054600" y="2227263"/>
          <p14:tracePt t="21701" x="5114925" y="2303463"/>
          <p14:tracePt t="21710" x="5165725" y="2354263"/>
          <p14:tracePt t="21718" x="5199063" y="2413000"/>
          <p14:tracePt t="21726" x="5241925" y="2481263"/>
          <p14:tracePt t="21734" x="5276850" y="2532063"/>
          <p14:tracePt t="21742" x="5318125" y="2557463"/>
          <p14:tracePt t="21749" x="5343525" y="2582863"/>
          <p14:tracePt t="21758" x="5378450" y="2608263"/>
          <p14:tracePt t="21766" x="5394325" y="2633663"/>
          <p14:tracePt t="21773" x="5421313" y="2660650"/>
          <p14:tracePt t="21782" x="5437188" y="2676525"/>
          <p14:tracePt t="21799" x="5454650" y="2701925"/>
          <p14:tracePt t="21806" x="5480050" y="2727325"/>
          <p14:tracePt t="21814" x="5487988" y="2762250"/>
          <p14:tracePt t="21822" x="5497513" y="2778125"/>
          <p14:tracePt t="21830" x="5513388" y="2805113"/>
          <p14:tracePt t="21837" x="5513388" y="2830513"/>
          <p14:tracePt t="21845" x="5513388" y="2838450"/>
          <p14:tracePt t="21854" x="5513388" y="2846388"/>
          <p14:tracePt t="21862" x="5513388" y="2855913"/>
          <p14:tracePt t="21870" x="5522913" y="2855913"/>
          <p14:tracePt t="21878" x="5522913" y="2871788"/>
          <p14:tracePt t="21886" x="5530850" y="2881313"/>
          <p14:tracePt t="21901" x="5530850" y="2889250"/>
          <p14:tracePt t="21910" x="5530850" y="2897188"/>
          <p14:tracePt t="21928" x="5530850" y="2906713"/>
          <p14:tracePt t="21949" x="5530850" y="2914650"/>
          <p14:tracePt t="21966" x="5530850" y="2922588"/>
          <p14:tracePt t="21989" x="5538788" y="2940050"/>
          <p14:tracePt t="21999" x="5548313" y="2949575"/>
          <p14:tracePt t="22006" x="5548313" y="2957513"/>
          <p14:tracePt t="22013" x="5548313" y="2982913"/>
          <p14:tracePt t="22021" x="5548313" y="2990850"/>
          <p14:tracePt t="22030" x="5548313" y="3008313"/>
          <p14:tracePt t="22038" x="5548313" y="3025775"/>
          <p14:tracePt t="22046" x="5548313" y="3033713"/>
          <p14:tracePt t="22053" x="5548313" y="3051175"/>
          <p14:tracePt t="22062" x="5548313" y="3076575"/>
          <p14:tracePt t="22082" x="5548313" y="3094038"/>
          <p14:tracePt t="22085" x="5548313" y="3101975"/>
          <p14:tracePt t="22093" x="5548313" y="3119438"/>
          <p14:tracePt t="22101" x="5548313" y="3135313"/>
          <p14:tracePt t="22110" x="5548313" y="3144838"/>
          <p14:tracePt t="22118" x="5548313" y="3160713"/>
          <p14:tracePt t="22126" x="5548313" y="3170238"/>
          <p14:tracePt t="22133" x="5548313" y="3203575"/>
          <p14:tracePt t="22142" x="5548313" y="3238500"/>
          <p14:tracePt t="22150" x="5556250" y="3271838"/>
          <p14:tracePt t="22158" x="5556250" y="3297238"/>
          <p14:tracePt t="22166" x="5565775" y="3330575"/>
          <p14:tracePt t="22173" x="5565775" y="3373438"/>
          <p14:tracePt t="22183" x="5565775" y="3424238"/>
          <p14:tracePt t="22190" x="5573713" y="3449638"/>
          <p14:tracePt t="22199" x="5573713" y="3484563"/>
          <p14:tracePt t="22206" x="5573713" y="3527425"/>
          <p14:tracePt t="22213" x="5573713" y="3560763"/>
          <p14:tracePt t="22222" x="5573713" y="3603625"/>
          <p14:tracePt t="22230" x="5581650" y="3646488"/>
          <p14:tracePt t="22238" x="5581650" y="3687763"/>
          <p14:tracePt t="22246" x="5581650" y="3722688"/>
          <p14:tracePt t="22253" x="5591175" y="3748088"/>
          <p14:tracePt t="22262" x="5591175" y="3790950"/>
          <p14:tracePt t="22270" x="5599113" y="3849688"/>
          <p14:tracePt t="22278" x="5607050" y="3892550"/>
          <p14:tracePt t="22286" x="5607050" y="3935413"/>
          <p14:tracePt t="22293" x="5616575" y="3986213"/>
          <p14:tracePt t="22302" x="5616575" y="4019550"/>
          <p14:tracePt t="22310" x="5616575" y="4044950"/>
          <p14:tracePt t="22318" x="5616575" y="4079875"/>
          <p14:tracePt t="22326" x="5616575" y="4121150"/>
          <p14:tracePt t="22333" x="5616575" y="4156075"/>
          <p14:tracePt t="22342" x="5616575" y="4181475"/>
          <p14:tracePt t="22349" x="5616575" y="4214813"/>
          <p14:tracePt t="22358" x="5616575" y="4265613"/>
          <p14:tracePt t="22366" x="5616575" y="4283075"/>
          <p14:tracePt t="22373" x="5616575" y="4308475"/>
          <p14:tracePt t="22383" x="5616575" y="4341813"/>
          <p14:tracePt t="22390" x="5616575" y="4359275"/>
          <p14:tracePt t="22399" x="5616575" y="4376738"/>
          <p14:tracePt t="22406" x="5616575" y="4384675"/>
          <p14:tracePt t="22413" x="5616575" y="4394200"/>
          <p14:tracePt t="22422" x="5616575" y="4402138"/>
          <p14:tracePt t="22429" x="5616575" y="4410075"/>
          <p14:tracePt t="22446" x="5616575" y="4419600"/>
          <p14:tracePt t="22454" x="5616575" y="4427538"/>
          <p14:tracePt t="22478" x="5616575" y="4435475"/>
          <p14:tracePt t="22501" x="5616575" y="4445000"/>
          <p14:tracePt t="22510" x="5616575" y="4452938"/>
          <p14:tracePt t="22517" x="5616575" y="4470400"/>
          <p14:tracePt t="22525" x="5616575" y="4486275"/>
          <p14:tracePt t="22542" x="5616575" y="4495800"/>
          <p14:tracePt t="22549" x="5616575" y="4513263"/>
          <p14:tracePt t="22558" x="5616575" y="4521200"/>
          <p14:tracePt t="22566" x="5607050" y="4521200"/>
          <p14:tracePt t="22573" x="5599113" y="4529138"/>
          <p14:tracePt t="22590" x="5599113" y="4538663"/>
          <p14:tracePt t="22599" x="5591175" y="4538663"/>
          <p14:tracePt t="22614" x="5591175" y="4546600"/>
          <p14:tracePt t="22646" x="5581650" y="4554538"/>
          <p14:tracePt t="22654" x="5573713" y="4554538"/>
          <p14:tracePt t="22662" x="5573713" y="4564063"/>
          <p14:tracePt t="23013" x="5573713" y="4572000"/>
          <p14:tracePt t="23021" x="5573713" y="4579938"/>
          <p14:tracePt t="23287" x="5565775" y="4579938"/>
          <p14:tracePt t="23542" x="5556250" y="4579938"/>
          <p14:tracePt t="23550" x="5556250" y="4589463"/>
          <p14:tracePt t="24775" x="5565775" y="4597400"/>
          <p14:tracePt t="24783" x="5599113" y="4605338"/>
          <p14:tracePt t="24791" x="5632450" y="4614863"/>
          <p14:tracePt t="24799" x="5683250" y="4630738"/>
          <p14:tracePt t="24807" x="5768975" y="4657725"/>
          <p14:tracePt t="24814" x="5870575" y="4665663"/>
          <p14:tracePt t="24823" x="5989638" y="4699000"/>
          <p14:tracePt t="24831" x="6091238" y="4749800"/>
          <p14:tracePt t="24839" x="6202363" y="4767263"/>
          <p14:tracePt t="24848" x="6346825" y="4792663"/>
          <p14:tracePt t="24855" x="6508750" y="4827588"/>
          <p14:tracePt t="24863" x="6678613" y="4868863"/>
          <p14:tracePt t="24871" x="6813550" y="4903788"/>
          <p14:tracePt t="24879" x="6942138" y="4937125"/>
          <p14:tracePt t="24887" x="7043738" y="4972050"/>
          <p14:tracePt t="24894" x="7119938" y="4997450"/>
          <p14:tracePt t="24903" x="7170738" y="5022850"/>
          <p14:tracePt t="24911" x="7213600" y="5056188"/>
          <p14:tracePt t="24919" x="7264400" y="5081588"/>
          <p14:tracePt t="24927" x="7307263" y="5116513"/>
          <p14:tracePt t="24934" x="7340600" y="5141913"/>
          <p14:tracePt t="24942" x="7358063" y="5157788"/>
          <p14:tracePt t="24950" x="7391400" y="5183188"/>
          <p14:tracePt t="24958" x="7408863" y="5192713"/>
          <p14:tracePt t="24967" x="7416800" y="5200650"/>
          <p14:tracePt t="24975" x="7426325" y="5200650"/>
          <p14:tracePt t="24982" x="7434263" y="5208588"/>
          <p14:tracePt t="24999" x="7434263" y="5218113"/>
          <p14:tracePt t="25015" x="7442200" y="5218113"/>
          <p14:tracePt t="25023" x="7451725" y="5235575"/>
          <p14:tracePt t="25032" x="7467600" y="5260975"/>
          <p14:tracePt t="25039" x="7485063" y="5286375"/>
          <p14:tracePt t="25048" x="7493000" y="5302250"/>
          <p14:tracePt t="25055" x="7502525" y="5327650"/>
          <p14:tracePt t="25063" x="7527925" y="5353050"/>
          <p14:tracePt t="25071" x="7535863" y="5370513"/>
          <p14:tracePt t="25080" x="7545388" y="5380038"/>
          <p14:tracePt t="25098" x="7553325" y="5395913"/>
          <p14:tracePt t="25119" x="7553325" y="5405438"/>
          <p14:tracePt t="25142" x="7553325" y="5413375"/>
          <p14:tracePt t="25150" x="7553325" y="5421313"/>
          <p14:tracePt t="25160" x="7553325" y="5438775"/>
          <p14:tracePt t="25166" x="7553325" y="5446713"/>
          <p14:tracePt t="25175" x="7553325" y="5472113"/>
          <p14:tracePt t="25182" x="7561263" y="5497513"/>
          <p14:tracePt t="25190" x="7561263" y="5524500"/>
          <p14:tracePt t="25199" x="7561263" y="5532438"/>
          <p14:tracePt t="25207" x="7561263" y="5549900"/>
          <p14:tracePt t="25214" x="7561263" y="5557838"/>
          <p14:tracePt t="25223" x="7561263" y="5565775"/>
          <p14:tracePt t="25231" x="7545388" y="5575300"/>
          <p14:tracePt t="25240" x="7527925" y="5583238"/>
          <p14:tracePt t="25248" x="7518400" y="5583238"/>
          <p14:tracePt t="25256" x="7493000" y="5583238"/>
          <p14:tracePt t="25266" x="7477125" y="5583238"/>
          <p14:tracePt t="25272" x="7451725" y="5583238"/>
          <p14:tracePt t="25281" x="7416800" y="5583238"/>
          <p14:tracePt t="25288" x="7383463" y="5557838"/>
          <p14:tracePt t="25296" x="7332663" y="5514975"/>
          <p14:tracePt t="25303" x="7264400" y="5456238"/>
          <p14:tracePt t="25312" x="7196138" y="5380038"/>
          <p14:tracePt t="25320" x="7112000" y="5286375"/>
          <p14:tracePt t="25327" x="7043738" y="5183188"/>
          <p14:tracePt t="25336" x="6975475" y="5064125"/>
          <p14:tracePt t="25343" x="6899275" y="4911725"/>
          <p14:tracePt t="25352" x="6797675" y="4665663"/>
          <p14:tracePt t="25359" x="6686550" y="4445000"/>
          <p14:tracePt t="25367" x="6600825" y="4232275"/>
          <p14:tracePt t="25376" x="6534150" y="4079875"/>
          <p14:tracePt t="25383" x="6483350" y="3960813"/>
          <p14:tracePt t="25391" x="6473825" y="3857625"/>
          <p14:tracePt t="25400" x="6473825" y="3790950"/>
          <p14:tracePt t="25408" x="6465888" y="3713163"/>
          <p14:tracePt t="25416" x="6465888" y="3646488"/>
          <p14:tracePt t="25423" x="6465888" y="3560763"/>
          <p14:tracePt t="25432" x="6465888" y="3484563"/>
          <p14:tracePt t="25439" x="6465888" y="3416300"/>
          <p14:tracePt t="25448" x="6491288" y="3340100"/>
          <p14:tracePt t="25456" x="6542088" y="3246438"/>
          <p14:tracePt t="25464" x="6618288" y="3152775"/>
          <p14:tracePt t="25472" x="6669088" y="3059113"/>
          <p14:tracePt t="25481" x="6737350" y="3000375"/>
          <p14:tracePt t="25488" x="6813550" y="2932113"/>
          <p14:tracePt t="25496" x="6881813" y="2846388"/>
          <p14:tracePt t="25503" x="6967538" y="2778125"/>
          <p14:tracePt t="25512" x="7043738" y="2719388"/>
          <p14:tracePt t="25520" x="7119938" y="2651125"/>
          <p14:tracePt t="25528" x="7188200" y="2592388"/>
          <p14:tracePt t="25536" x="7246938" y="2541588"/>
          <p14:tracePt t="25543" x="7332663" y="2481263"/>
          <p14:tracePt t="25551" x="7383463" y="2422525"/>
          <p14:tracePt t="25559" x="7434263" y="2362200"/>
          <p14:tracePt t="25567" x="7485063" y="2311400"/>
          <p14:tracePt t="25575" x="7545388" y="2252663"/>
          <p14:tracePt t="25583" x="7596188" y="2184400"/>
          <p14:tracePt t="25591" x="7637463" y="2133600"/>
          <p14:tracePt t="25599" x="7688263" y="2082800"/>
          <p14:tracePt t="25607" x="7731125" y="2030413"/>
          <p14:tracePt t="25616" x="7766050" y="1989138"/>
          <p14:tracePt t="25623" x="7816850" y="1946275"/>
          <p14:tracePt t="25631" x="7859713" y="1911350"/>
          <p14:tracePt t="25639" x="7910513" y="1860550"/>
          <p14:tracePt t="25648" x="7961313" y="1827213"/>
          <p14:tracePt t="25655" x="8020050" y="1784350"/>
          <p14:tracePt t="25663" x="8105775" y="1733550"/>
          <p14:tracePt t="25671" x="8189913" y="1682750"/>
          <p14:tracePt t="25679" x="8266113" y="1631950"/>
          <p14:tracePt t="25687" x="8343900" y="1589088"/>
          <p14:tracePt t="25695" x="8410575" y="1555750"/>
          <p14:tracePt t="25703" x="8462963" y="1520825"/>
          <p14:tracePt t="25711" x="8496300" y="1520825"/>
          <p14:tracePt t="25719" x="8539163" y="1495425"/>
          <p14:tracePt t="25727" x="8597900" y="1487488"/>
          <p14:tracePt t="25736" x="8623300" y="1477963"/>
          <p14:tracePt t="25743" x="8666163" y="1470025"/>
          <p14:tracePt t="25752" x="8724900" y="1462088"/>
          <p14:tracePt t="25760" x="8785225" y="1462088"/>
          <p14:tracePt t="25767" x="8843963" y="1452563"/>
          <p14:tracePt t="25776" x="8912225" y="1452563"/>
          <p14:tracePt t="25783" x="8988425" y="1452563"/>
          <p14:tracePt t="25792" x="9056688" y="1452563"/>
          <p14:tracePt t="25800" x="9142413" y="1452563"/>
          <p14:tracePt t="25808" x="9218613" y="1452563"/>
          <p14:tracePt t="25815" x="9286875" y="1452563"/>
          <p14:tracePt t="25823" x="9328150" y="1452563"/>
          <p14:tracePt t="25832" x="9371013" y="1452563"/>
          <p14:tracePt t="25840" x="9421813" y="1462088"/>
          <p14:tracePt t="25848" x="9456738" y="1470025"/>
          <p14:tracePt t="25856" x="9515475" y="1487488"/>
          <p14:tracePt t="25864" x="9575800" y="1512888"/>
          <p14:tracePt t="25872" x="9642475" y="1546225"/>
          <p14:tracePt t="25882" x="9685338" y="1563688"/>
          <p14:tracePt t="25888" x="9745663" y="1571625"/>
          <p14:tracePt t="25895" x="9796463" y="1581150"/>
          <p14:tracePt t="25904" x="9829800" y="1589088"/>
          <p14:tracePt t="25912" x="9855200" y="1597025"/>
          <p14:tracePt t="25919" x="9890125" y="1614488"/>
          <p14:tracePt t="25928" x="9923463" y="1622425"/>
          <p14:tracePt t="25936" x="9948863" y="1639888"/>
          <p14:tracePt t="25943" x="9974263" y="1665288"/>
          <p14:tracePt t="25951" x="10009188" y="1690688"/>
          <p14:tracePt t="25960" x="10042525" y="1708150"/>
          <p14:tracePt t="25968" x="10067925" y="1725613"/>
          <p14:tracePt t="25975" x="10101263" y="1733550"/>
          <p14:tracePt t="25983" x="10118725" y="1733550"/>
          <p14:tracePt t="25991" x="10136188" y="1741488"/>
          <p14:tracePt t="26000" x="10161588" y="1751013"/>
          <p14:tracePt t="26007" x="10179050" y="1758950"/>
          <p14:tracePt t="26015" x="10194925" y="1758950"/>
          <p14:tracePt t="26023" x="10204450" y="1758950"/>
          <p14:tracePt t="26032" x="10220325" y="1766888"/>
          <p14:tracePt t="26040" x="10237788" y="1776413"/>
          <p14:tracePt t="26047" x="10245725" y="1793875"/>
          <p14:tracePt t="26056" x="10271125" y="1819275"/>
          <p14:tracePt t="26064" x="10288588" y="1852613"/>
          <p14:tracePt t="26072" x="10313988" y="1903413"/>
          <p14:tracePt t="26081" x="10331450" y="1938338"/>
          <p14:tracePt t="26088" x="10356850" y="1989138"/>
          <p14:tracePt t="26096" x="10382250" y="2022475"/>
          <p14:tracePt t="26104" x="10415588" y="2055813"/>
          <p14:tracePt t="26112" x="10442575" y="2108200"/>
          <p14:tracePt t="26120" x="10467975" y="2141538"/>
          <p14:tracePt t="26128" x="10493375" y="2184400"/>
          <p14:tracePt t="26136" x="10518775" y="2217738"/>
          <p14:tracePt t="26143" x="10534650" y="2243138"/>
          <p14:tracePt t="26152" x="10560050" y="2278063"/>
          <p14:tracePt t="26160" x="10585450" y="2328863"/>
          <p14:tracePt t="26168" x="10628313" y="2387600"/>
          <p14:tracePt t="26176" x="10671175" y="2463800"/>
          <p14:tracePt t="26183" x="10721975" y="2541588"/>
          <p14:tracePt t="26192" x="10772775" y="2617788"/>
          <p14:tracePt t="26201" x="10833100" y="2711450"/>
          <p14:tracePt t="26208" x="10874375" y="2787650"/>
          <p14:tracePt t="26215" x="10917238" y="2863850"/>
          <p14:tracePt t="26223" x="10960100" y="2932113"/>
          <p14:tracePt t="26231" x="10993438" y="3008313"/>
          <p14:tracePt t="26240" x="11028363" y="3084513"/>
          <p14:tracePt t="26248" x="11053763" y="3135313"/>
          <p14:tracePt t="26256" x="11079163" y="3178175"/>
          <p14:tracePt t="26265" x="11087100" y="3211513"/>
          <p14:tracePt t="26272" x="11104563" y="3263900"/>
          <p14:tracePt t="26281" x="11122025" y="3305175"/>
          <p14:tracePt t="26288" x="11129963" y="3340100"/>
          <p14:tracePt t="26296" x="11137900" y="3373438"/>
          <p14:tracePt t="26303" x="11147425" y="3408363"/>
          <p14:tracePt t="26312" x="11147425" y="3449638"/>
          <p14:tracePt t="26319" x="11155363" y="3484563"/>
          <p14:tracePt t="26328" x="11155363" y="3527425"/>
          <p14:tracePt t="26336" x="11155363" y="3543300"/>
          <p14:tracePt t="26343" x="11155363" y="3552825"/>
          <p14:tracePt t="26352" x="11155363" y="3568700"/>
          <p14:tracePt t="26360" x="11155363" y="3586163"/>
          <p14:tracePt t="26368" x="11155363" y="3594100"/>
          <p14:tracePt t="26375" x="11155363" y="3611563"/>
          <p14:tracePt t="26383" x="11147425" y="3629025"/>
          <p14:tracePt t="26392" x="11137900" y="3646488"/>
          <p14:tracePt t="26399" x="11129963" y="3662363"/>
          <p14:tracePt t="26408" x="11129963" y="3687763"/>
          <p14:tracePt t="26423" x="11122025" y="3697288"/>
          <p14:tracePt t="26432" x="11122025" y="3705225"/>
          <p14:tracePt t="26440" x="11112500" y="3713163"/>
          <p14:tracePt t="26464" x="11112500" y="3722688"/>
          <p14:tracePt t="26472" x="11104563" y="3738563"/>
          <p14:tracePt t="26488" x="11104563" y="3748088"/>
          <p14:tracePt t="26513" x="11104563" y="3756025"/>
          <p14:tracePt t="26728" x="11096625" y="3756025"/>
          <p14:tracePt t="27553" x="11087100" y="3756025"/>
          <p14:tracePt t="27657" x="11079163" y="3756025"/>
          <p14:tracePt t="27713" x="11071225" y="3756025"/>
          <p14:tracePt t="36077" x="11061700" y="3756025"/>
          <p14:tracePt t="36101" x="11079163" y="3756025"/>
          <p14:tracePt t="36109" x="11096625" y="3756025"/>
          <p14:tracePt t="36117" x="11147425" y="3738563"/>
          <p14:tracePt t="36125" x="11188700" y="3722688"/>
          <p14:tracePt t="36133" x="11249025" y="3713163"/>
          <p14:tracePt t="36141" x="11307763" y="3705225"/>
          <p14:tracePt t="36149" x="11360150" y="3687763"/>
          <p14:tracePt t="36159" x="11376025" y="3687763"/>
          <p14:tracePt t="36165" x="11393488" y="3687763"/>
          <p14:tracePt t="36172" x="11418888" y="3679825"/>
          <p14:tracePt t="36182" x="11436350" y="3671888"/>
          <p14:tracePt t="36188" x="11444288" y="3671888"/>
          <p14:tracePt t="36197" x="11461750" y="3671888"/>
          <p14:tracePt t="36205" x="11487150" y="3671888"/>
          <p14:tracePt t="36213" x="11520488" y="3671888"/>
          <p14:tracePt t="36221" x="11563350" y="3671888"/>
          <p14:tracePt t="36229" x="11606213" y="3671888"/>
          <p14:tracePt t="36236" x="11664950" y="3671888"/>
          <p14:tracePt t="36245" x="11725275" y="3671888"/>
          <p14:tracePt t="36252" x="11784013" y="3671888"/>
          <p14:tracePt t="36261" x="11826875" y="3671888"/>
          <p14:tracePt t="36269" x="11869738" y="3671888"/>
          <p14:tracePt t="36277" x="11903075" y="3671888"/>
          <p14:tracePt t="36284" x="11945938" y="3671888"/>
          <p14:tracePt t="36293" x="11961813" y="3671888"/>
          <p14:tracePt t="36300" x="11996738" y="3671888"/>
          <p14:tracePt t="36308" x="12039600" y="3662363"/>
          <p14:tracePt t="36317" x="12115800" y="365442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フェイスシールドは</a:t>
            </a:r>
            <a:r>
              <a:rPr lang="en-US" altLang="ja-JP" sz="4000" b="1" dirty="0">
                <a:solidFill>
                  <a:srgbClr val="7030A0"/>
                </a:solidFill>
                <a:latin typeface="メイリオ" panose="020B0604030504040204" pitchFamily="50" charset="-128"/>
                <a:ea typeface="メイリオ" panose="020B0604030504040204" pitchFamily="50" charset="-128"/>
              </a:rPr>
              <a:t>?</a:t>
            </a:r>
            <a:endParaRPr lang="ja-JP" altLang="en-US" sz="6600" b="1" dirty="0">
              <a:solidFill>
                <a:srgbClr val="7030A0"/>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1">
            <a:extLst>
              <a:ext uri="{FF2B5EF4-FFF2-40B4-BE49-F238E27FC236}">
                <a16:creationId xmlns:a16="http://schemas.microsoft.com/office/drawing/2014/main" id="{EBD242DC-A05B-455F-9579-73C235E975C5}"/>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感染対策の話　</a:t>
            </a:r>
            <a:r>
              <a:rPr lang="ja-JP" altLang="en-US" sz="2000" dirty="0">
                <a:solidFill>
                  <a:srgbClr val="FF0000"/>
                </a:solidFill>
                <a:latin typeface="メイリオ" panose="020B0604030504040204" pitchFamily="50" charset="-128"/>
                <a:ea typeface="メイリオ" panose="020B0604030504040204" pitchFamily="50" charset="-128"/>
              </a:rPr>
              <a:t>主に新型コロナウイルスに対して</a:t>
            </a:r>
          </a:p>
        </p:txBody>
      </p:sp>
      <p:sp>
        <p:nvSpPr>
          <p:cNvPr id="6" name="テキスト ボックス 5">
            <a:extLst>
              <a:ext uri="{FF2B5EF4-FFF2-40B4-BE49-F238E27FC236}">
                <a16:creationId xmlns:a16="http://schemas.microsoft.com/office/drawing/2014/main" id="{A3EE002E-239E-4F4A-A791-3FAE133A42BE}"/>
              </a:ext>
            </a:extLst>
          </p:cNvPr>
          <p:cNvSpPr txBox="1"/>
          <p:nvPr/>
        </p:nvSpPr>
        <p:spPr>
          <a:xfrm>
            <a:off x="3936278" y="1772816"/>
            <a:ext cx="7981672" cy="4462760"/>
          </a:xfrm>
          <a:prstGeom prst="rect">
            <a:avLst/>
          </a:prstGeom>
          <a:noFill/>
        </p:spPr>
        <p:txBody>
          <a:bodyPr wrap="none" rtlCol="0">
            <a:spAutoFit/>
          </a:bodyPr>
          <a:lstStyle/>
          <a:p>
            <a:pPr>
              <a:lnSpc>
                <a:spcPct val="150000"/>
              </a:lnSpc>
            </a:pPr>
            <a:r>
              <a:rPr kumimoji="1" lang="ja-JP" altLang="en-US" sz="3200" dirty="0">
                <a:latin typeface="メイリオ" panose="020B0604030504040204" pitchFamily="50" charset="-128"/>
                <a:ea typeface="メイリオ" panose="020B0604030504040204" pitchFamily="50" charset="-128"/>
              </a:rPr>
              <a:t>飛沫が目の粘膜に入る可能性があるため</a:t>
            </a:r>
            <a:endParaRPr kumimoji="1" lang="en-US" altLang="ja-JP" sz="3200" dirty="0">
              <a:latin typeface="メイリオ" panose="020B0604030504040204" pitchFamily="50" charset="-128"/>
              <a:ea typeface="メイリオ" panose="020B0604030504040204" pitchFamily="50" charset="-128"/>
            </a:endParaRPr>
          </a:p>
          <a:p>
            <a:pPr>
              <a:lnSpc>
                <a:spcPct val="150000"/>
              </a:lnSpc>
            </a:pPr>
            <a:r>
              <a:rPr kumimoji="1" lang="ja-JP" altLang="en-US" sz="3200" u="sng" dirty="0">
                <a:solidFill>
                  <a:srgbClr val="FF0000"/>
                </a:solidFill>
                <a:latin typeface="メイリオ" panose="020B0604030504040204" pitchFamily="50" charset="-128"/>
                <a:ea typeface="メイリオ" panose="020B0604030504040204" pitchFamily="50" charset="-128"/>
              </a:rPr>
              <a:t>相手がマスクをしていない場合は必要</a:t>
            </a:r>
            <a:r>
              <a:rPr kumimoji="1" lang="ja-JP" altLang="en-US" sz="3200" dirty="0">
                <a:latin typeface="メイリオ" panose="020B0604030504040204" pitchFamily="50" charset="-128"/>
                <a:ea typeface="メイリオ" panose="020B0604030504040204" pitchFamily="50" charset="-128"/>
              </a:rPr>
              <a:t>です</a:t>
            </a:r>
            <a:endParaRPr kumimoji="1" lang="en-US" altLang="ja-JP" sz="3200" dirty="0">
              <a:latin typeface="メイリオ" panose="020B0604030504040204" pitchFamily="50" charset="-128"/>
              <a:ea typeface="メイリオ" panose="020B0604030504040204" pitchFamily="50" charset="-128"/>
            </a:endParaRPr>
          </a:p>
          <a:p>
            <a:pPr>
              <a:lnSpc>
                <a:spcPct val="150000"/>
              </a:lnSpc>
            </a:pPr>
            <a:r>
              <a:rPr kumimoji="1" lang="ja-JP" altLang="en-US" sz="3200" dirty="0">
                <a:latin typeface="メイリオ" panose="020B0604030504040204" pitchFamily="50" charset="-128"/>
                <a:ea typeface="メイリオ" panose="020B0604030504040204" pitchFamily="50" charset="-128"/>
              </a:rPr>
              <a:t>フェイスシールドをする場合も</a:t>
            </a:r>
            <a:endParaRPr kumimoji="1" lang="en-US" altLang="ja-JP" sz="3200" dirty="0">
              <a:latin typeface="メイリオ" panose="020B0604030504040204" pitchFamily="50" charset="-128"/>
              <a:ea typeface="メイリオ" panose="020B0604030504040204" pitchFamily="50" charset="-128"/>
            </a:endParaRPr>
          </a:p>
          <a:p>
            <a:pPr>
              <a:lnSpc>
                <a:spcPct val="150000"/>
              </a:lnSpc>
            </a:pPr>
            <a:r>
              <a:rPr kumimoji="1" lang="ja-JP" altLang="en-US" sz="3200" dirty="0">
                <a:latin typeface="メイリオ" panose="020B0604030504040204" pitchFamily="50" charset="-128"/>
                <a:ea typeface="メイリオ" panose="020B0604030504040204" pitchFamily="50" charset="-128"/>
              </a:rPr>
              <a:t>マスクの着用をしてください</a:t>
            </a:r>
            <a:endParaRPr kumimoji="1" lang="en-US" altLang="ja-JP" sz="3200" dirty="0">
              <a:latin typeface="メイリオ" panose="020B0604030504040204" pitchFamily="50" charset="-128"/>
              <a:ea typeface="メイリオ" panose="020B0604030504040204" pitchFamily="50" charset="-128"/>
            </a:endParaRPr>
          </a:p>
          <a:p>
            <a:pPr>
              <a:lnSpc>
                <a:spcPct val="150000"/>
              </a:lnSpc>
            </a:pPr>
            <a:r>
              <a:rPr lang="ja-JP" altLang="en-US" sz="3200" dirty="0">
                <a:latin typeface="メイリオ" panose="020B0604030504040204" pitchFamily="50" charset="-128"/>
                <a:ea typeface="メイリオ" panose="020B0604030504040204" pitchFamily="50" charset="-128"/>
              </a:rPr>
              <a:t>例：相手が食事を食べている場合</a:t>
            </a:r>
            <a:endParaRPr lang="en-US" altLang="ja-JP" sz="3200" dirty="0">
              <a:latin typeface="メイリオ" panose="020B0604030504040204" pitchFamily="50" charset="-128"/>
              <a:ea typeface="メイリオ" panose="020B0604030504040204" pitchFamily="50" charset="-128"/>
            </a:endParaRPr>
          </a:p>
          <a:p>
            <a:pPr>
              <a:lnSpc>
                <a:spcPct val="150000"/>
              </a:lnSpc>
            </a:pPr>
            <a:r>
              <a:rPr kumimoji="1" lang="ja-JP" altLang="en-US" sz="3200" dirty="0">
                <a:latin typeface="メイリオ" panose="020B0604030504040204" pitchFamily="50" charset="-128"/>
                <a:ea typeface="メイリオ" panose="020B0604030504040204" pitchFamily="50" charset="-128"/>
              </a:rPr>
              <a:t>　　なんらかの理由でマスクを外している</a:t>
            </a:r>
          </a:p>
        </p:txBody>
      </p:sp>
      <p:pic>
        <p:nvPicPr>
          <p:cNvPr id="5" name="図 4" descr="挿絵 が含まれている画像&#10;&#10;自動的に生成された説明">
            <a:extLst>
              <a:ext uri="{FF2B5EF4-FFF2-40B4-BE49-F238E27FC236}">
                <a16:creationId xmlns:a16="http://schemas.microsoft.com/office/drawing/2014/main" id="{17D125CA-A1BA-463D-AB73-19DDDC4E63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98" y="2077582"/>
            <a:ext cx="4190231" cy="3897889"/>
          </a:xfrm>
          <a:prstGeom prst="rect">
            <a:avLst/>
          </a:prstGeom>
        </p:spPr>
      </p:pic>
      <p:pic>
        <p:nvPicPr>
          <p:cNvPr id="12" name="オーディオ 11">
            <a:hlinkClick r:id="" action="ppaction://media"/>
            <a:extLst>
              <a:ext uri="{FF2B5EF4-FFF2-40B4-BE49-F238E27FC236}">
                <a16:creationId xmlns:a16="http://schemas.microsoft.com/office/drawing/2014/main" id="{AE698D67-EFD9-4468-890E-4C8F11AC08D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8328389"/>
      </p:ext>
    </p:extLst>
  </p:cSld>
  <p:clrMapOvr>
    <a:masterClrMapping/>
  </p:clrMapOvr>
  <mc:AlternateContent xmlns:mc="http://schemas.openxmlformats.org/markup-compatibility/2006">
    <mc:Choice xmlns:p14="http://schemas.microsoft.com/office/powerpoint/2010/main" Requires="p14">
      <p:transition spd="slow" p14:dur="2000" advTm="31268"/>
    </mc:Choice>
    <mc:Fallback>
      <p:transition spd="slow" advTm="31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検査は必要か</a:t>
            </a:r>
            <a:r>
              <a:rPr lang="en-US" altLang="ja-JP" sz="4000" b="1" dirty="0">
                <a:solidFill>
                  <a:srgbClr val="7030A0"/>
                </a:solidFill>
                <a:latin typeface="メイリオ" panose="020B0604030504040204" pitchFamily="50" charset="-128"/>
                <a:ea typeface="メイリオ" panose="020B0604030504040204" pitchFamily="50" charset="-128"/>
              </a:rPr>
              <a:t>?</a:t>
            </a:r>
            <a:endParaRPr lang="ja-JP" altLang="en-US" sz="6600" b="1" dirty="0">
              <a:solidFill>
                <a:srgbClr val="7030A0"/>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1">
            <a:extLst>
              <a:ext uri="{FF2B5EF4-FFF2-40B4-BE49-F238E27FC236}">
                <a16:creationId xmlns:a16="http://schemas.microsoft.com/office/drawing/2014/main" id="{EBD242DC-A05B-455F-9579-73C235E975C5}"/>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感染対策の話　</a:t>
            </a:r>
            <a:r>
              <a:rPr lang="ja-JP" altLang="en-US" sz="2000" dirty="0">
                <a:solidFill>
                  <a:srgbClr val="FF0000"/>
                </a:solidFill>
                <a:latin typeface="メイリオ" panose="020B0604030504040204" pitchFamily="50" charset="-128"/>
                <a:ea typeface="メイリオ" panose="020B0604030504040204" pitchFamily="50" charset="-128"/>
              </a:rPr>
              <a:t>主に新型コロナウイルスに対して</a:t>
            </a:r>
          </a:p>
        </p:txBody>
      </p:sp>
      <p:sp>
        <p:nvSpPr>
          <p:cNvPr id="6" name="コンテンツ プレースホルダー 2">
            <a:extLst>
              <a:ext uri="{FF2B5EF4-FFF2-40B4-BE49-F238E27FC236}">
                <a16:creationId xmlns:a16="http://schemas.microsoft.com/office/drawing/2014/main" id="{B4F1DB76-8529-4942-B05E-B3F2DBEFD194}"/>
              </a:ext>
            </a:extLst>
          </p:cNvPr>
          <p:cNvSpPr txBox="1">
            <a:spLocks/>
          </p:cNvSpPr>
          <p:nvPr/>
        </p:nvSpPr>
        <p:spPr>
          <a:xfrm>
            <a:off x="479376" y="1937380"/>
            <a:ext cx="1144927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dirty="0">
                <a:latin typeface="メイリオ" panose="020B0604030504040204" pitchFamily="50" charset="-128"/>
                <a:ea typeface="メイリオ" panose="020B0604030504040204" pitchFamily="50" charset="-128"/>
              </a:rPr>
              <a:t>検査のタイミング、解釈が結構難しいです</a:t>
            </a:r>
            <a:endParaRPr lang="en-US" altLang="ja-JP" sz="3600" dirty="0">
              <a:latin typeface="メイリオ" panose="020B0604030504040204" pitchFamily="50" charset="-128"/>
              <a:ea typeface="メイリオ" panose="020B0604030504040204" pitchFamily="50" charset="-128"/>
            </a:endParaRPr>
          </a:p>
          <a:p>
            <a:endParaRPr lang="en-US" altLang="ja-JP" sz="3600" dirty="0">
              <a:latin typeface="メイリオ" panose="020B0604030504040204" pitchFamily="50" charset="-128"/>
              <a:ea typeface="メイリオ" panose="020B0604030504040204" pitchFamily="50" charset="-128"/>
            </a:endParaRPr>
          </a:p>
          <a:p>
            <a:r>
              <a:rPr lang="ja-JP" altLang="en-US" sz="3600" dirty="0">
                <a:latin typeface="メイリオ" panose="020B0604030504040204" pitchFamily="50" charset="-128"/>
                <a:ea typeface="メイリオ" panose="020B0604030504040204" pitchFamily="50" charset="-128"/>
              </a:rPr>
              <a:t>感染した人が必ずしも陽性と出るわけではありません</a:t>
            </a:r>
            <a:endParaRPr lang="en-US" altLang="ja-JP" sz="3600" dirty="0">
              <a:latin typeface="メイリオ" panose="020B0604030504040204" pitchFamily="50" charset="-128"/>
              <a:ea typeface="メイリオ" panose="020B0604030504040204" pitchFamily="50" charset="-128"/>
            </a:endParaRPr>
          </a:p>
          <a:p>
            <a:r>
              <a:rPr lang="ja-JP" altLang="en-US" sz="3600" dirty="0">
                <a:latin typeface="メイリオ" panose="020B0604030504040204" pitchFamily="50" charset="-128"/>
                <a:ea typeface="メイリオ" panose="020B0604030504040204" pitchFamily="50" charset="-128"/>
              </a:rPr>
              <a:t>逆に陰性と出れば感染は大丈夫だともいえません</a:t>
            </a:r>
            <a:endParaRPr lang="en-US" altLang="ja-JP" sz="3600" dirty="0">
              <a:latin typeface="メイリオ" panose="020B0604030504040204" pitchFamily="50" charset="-128"/>
              <a:ea typeface="メイリオ" panose="020B0604030504040204" pitchFamily="50" charset="-128"/>
            </a:endParaRPr>
          </a:p>
          <a:p>
            <a:endParaRPr lang="en-US" altLang="ja-JP" sz="3600" dirty="0">
              <a:latin typeface="メイリオ" panose="020B0604030504040204" pitchFamily="50" charset="-128"/>
              <a:ea typeface="メイリオ" panose="020B0604030504040204" pitchFamily="50" charset="-128"/>
            </a:endParaRPr>
          </a:p>
          <a:p>
            <a:r>
              <a:rPr lang="ja-JP" altLang="en-US" sz="3600" dirty="0">
                <a:latin typeface="メイリオ" panose="020B0604030504040204" pitchFamily="50" charset="-128"/>
                <a:ea typeface="メイリオ" panose="020B0604030504040204" pitchFamily="50" charset="-128"/>
              </a:rPr>
              <a:t>自身で市販のものを利用するのではなく、医療機関、保健所にご相談するのが望ましいです</a:t>
            </a:r>
          </a:p>
        </p:txBody>
      </p:sp>
      <p:pic>
        <p:nvPicPr>
          <p:cNvPr id="3" name="オーディオ 2">
            <a:hlinkClick r:id="" action="ppaction://media"/>
            <a:extLst>
              <a:ext uri="{FF2B5EF4-FFF2-40B4-BE49-F238E27FC236}">
                <a16:creationId xmlns:a16="http://schemas.microsoft.com/office/drawing/2014/main" id="{442B17BC-6CC5-4F17-9CBC-60FEA3607D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63524866"/>
      </p:ext>
    </p:extLst>
  </p:cSld>
  <p:clrMapOvr>
    <a:masterClrMapping/>
  </p:clrMapOvr>
  <mc:AlternateContent xmlns:mc="http://schemas.openxmlformats.org/markup-compatibility/2006">
    <mc:Choice xmlns:p14="http://schemas.microsoft.com/office/powerpoint/2010/main" Requires="p14">
      <p:transition spd="slow" p14:dur="2000" advTm="3702"/>
    </mc:Choice>
    <mc:Fallback>
      <p:transition spd="slow" advTm="3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介護を控えるべきケース</a:t>
            </a:r>
            <a:endParaRPr lang="ja-JP" altLang="en-US" sz="6600" b="1" dirty="0">
              <a:solidFill>
                <a:srgbClr val="7030A0"/>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1">
            <a:extLst>
              <a:ext uri="{FF2B5EF4-FFF2-40B4-BE49-F238E27FC236}">
                <a16:creationId xmlns:a16="http://schemas.microsoft.com/office/drawing/2014/main" id="{EBD242DC-A05B-455F-9579-73C235E975C5}"/>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感染対策の話　</a:t>
            </a:r>
            <a:r>
              <a:rPr lang="ja-JP" altLang="en-US" sz="2000" dirty="0">
                <a:solidFill>
                  <a:srgbClr val="FF0000"/>
                </a:solidFill>
                <a:latin typeface="メイリオ" panose="020B0604030504040204" pitchFamily="50" charset="-128"/>
                <a:ea typeface="メイリオ" panose="020B0604030504040204" pitchFamily="50" charset="-128"/>
              </a:rPr>
              <a:t>主に新型コロナウイルスに対して</a:t>
            </a:r>
          </a:p>
        </p:txBody>
      </p:sp>
      <p:sp>
        <p:nvSpPr>
          <p:cNvPr id="6" name="コンテンツ プレースホルダー 2">
            <a:extLst>
              <a:ext uri="{FF2B5EF4-FFF2-40B4-BE49-F238E27FC236}">
                <a16:creationId xmlns:a16="http://schemas.microsoft.com/office/drawing/2014/main" id="{1D58DCBE-2D3A-46E6-9F2A-C4FFC49DD764}"/>
              </a:ext>
            </a:extLst>
          </p:cNvPr>
          <p:cNvSpPr txBox="1">
            <a:spLocks/>
          </p:cNvSpPr>
          <p:nvPr/>
        </p:nvSpPr>
        <p:spPr>
          <a:xfrm>
            <a:off x="671335" y="1937380"/>
            <a:ext cx="1109044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dirty="0">
                <a:latin typeface="メイリオ" panose="020B0604030504040204" pitchFamily="50" charset="-128"/>
                <a:ea typeface="メイリオ" panose="020B0604030504040204" pitchFamily="50" charset="-128"/>
              </a:rPr>
              <a:t>家族や交流が多かった方が「コロナウイルス陽性」と出た場合（いわゆる濃厚接触）</a:t>
            </a:r>
            <a:endParaRPr lang="en-US" altLang="ja-JP" sz="3600" dirty="0">
              <a:latin typeface="メイリオ" panose="020B0604030504040204" pitchFamily="50" charset="-128"/>
              <a:ea typeface="メイリオ" panose="020B0604030504040204" pitchFamily="50" charset="-128"/>
            </a:endParaRPr>
          </a:p>
          <a:p>
            <a:endParaRPr lang="en-US" altLang="ja-JP" sz="3600" dirty="0">
              <a:latin typeface="メイリオ" panose="020B0604030504040204" pitchFamily="50" charset="-128"/>
              <a:ea typeface="メイリオ" panose="020B0604030504040204" pitchFamily="50" charset="-128"/>
            </a:endParaRPr>
          </a:p>
          <a:p>
            <a:r>
              <a:rPr lang="ja-JP" altLang="en-US" sz="3600" dirty="0">
                <a:latin typeface="メイリオ" panose="020B0604030504040204" pitchFamily="50" charset="-128"/>
                <a:ea typeface="メイリオ" panose="020B0604030504040204" pitchFamily="50" charset="-128"/>
              </a:rPr>
              <a:t>発熱、倦怠感、咳などの症状があった場合</a:t>
            </a:r>
            <a:endParaRPr lang="en-US" altLang="ja-JP" sz="3600" dirty="0">
              <a:latin typeface="メイリオ" panose="020B0604030504040204" pitchFamily="50" charset="-128"/>
              <a:ea typeface="メイリオ" panose="020B0604030504040204" pitchFamily="50" charset="-128"/>
            </a:endParaRPr>
          </a:p>
          <a:p>
            <a:endParaRPr lang="en-US" altLang="ja-JP" sz="3600" dirty="0">
              <a:latin typeface="メイリオ" panose="020B0604030504040204" pitchFamily="50" charset="-128"/>
              <a:ea typeface="メイリオ" panose="020B0604030504040204" pitchFamily="50" charset="-128"/>
            </a:endParaRPr>
          </a:p>
          <a:p>
            <a:r>
              <a:rPr lang="ja-JP" altLang="en-US" sz="3600" dirty="0">
                <a:latin typeface="メイリオ" panose="020B0604030504040204" pitchFamily="50" charset="-128"/>
                <a:ea typeface="メイリオ" panose="020B0604030504040204" pitchFamily="50" charset="-128"/>
              </a:rPr>
              <a:t>コロナの初期症状は典型的ではありません。</a:t>
            </a:r>
            <a:endParaRPr lang="en-US" altLang="ja-JP" sz="3600" dirty="0">
              <a:latin typeface="メイリオ" panose="020B0604030504040204" pitchFamily="50" charset="-128"/>
              <a:ea typeface="メイリオ" panose="020B0604030504040204" pitchFamily="50" charset="-128"/>
            </a:endParaRPr>
          </a:p>
          <a:p>
            <a:pPr marL="0" indent="0">
              <a:buNone/>
            </a:pPr>
            <a:r>
              <a:rPr lang="ja-JP" altLang="en-US" sz="3600" dirty="0">
                <a:latin typeface="メイリオ" panose="020B0604030504040204" pitchFamily="50" charset="-128"/>
                <a:ea typeface="メイリオ" panose="020B0604030504040204" pitchFamily="50" charset="-128"/>
              </a:rPr>
              <a:t>　　　　　　　</a:t>
            </a:r>
            <a:r>
              <a:rPr lang="ja-JP" altLang="en-US" sz="3600" b="1" dirty="0">
                <a:latin typeface="メイリオ" panose="020B0604030504040204" pitchFamily="50" charset="-128"/>
                <a:ea typeface="メイリオ" panose="020B0604030504040204" pitchFamily="50" charset="-128"/>
              </a:rPr>
              <a:t>「控える勇気も必要」</a:t>
            </a:r>
          </a:p>
        </p:txBody>
      </p:sp>
      <p:pic>
        <p:nvPicPr>
          <p:cNvPr id="4" name="オーディオ 3">
            <a:hlinkClick r:id="" action="ppaction://media"/>
            <a:extLst>
              <a:ext uri="{FF2B5EF4-FFF2-40B4-BE49-F238E27FC236}">
                <a16:creationId xmlns:a16="http://schemas.microsoft.com/office/drawing/2014/main" id="{9E53B3DA-3525-4A33-82FD-4D64619ECE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74091160"/>
      </p:ext>
    </p:extLst>
  </p:cSld>
  <p:clrMapOvr>
    <a:masterClrMapping/>
  </p:clrMapOvr>
  <mc:AlternateContent xmlns:mc="http://schemas.openxmlformats.org/markup-compatibility/2006" xmlns:p14="http://schemas.microsoft.com/office/powerpoint/2010/main">
    <mc:Choice Requires="p14">
      <p:transition spd="slow" p14:dur="2000" advTm="31123"/>
    </mc:Choice>
    <mc:Fallback xmlns="">
      <p:transition spd="slow" advTm="31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ワクチンの効果 </a:t>
            </a:r>
            <a:r>
              <a:rPr lang="en-US" altLang="ja-JP" sz="4000" b="1" dirty="0">
                <a:solidFill>
                  <a:srgbClr val="7030A0"/>
                </a:solidFill>
                <a:latin typeface="メイリオ" panose="020B0604030504040204" pitchFamily="50" charset="-128"/>
                <a:ea typeface="メイリオ" panose="020B0604030504040204" pitchFamily="50" charset="-128"/>
              </a:rPr>
              <a:t>(</a:t>
            </a:r>
            <a:r>
              <a:rPr lang="ja-JP" altLang="en-US" sz="4000" b="1" dirty="0">
                <a:solidFill>
                  <a:srgbClr val="7030A0"/>
                </a:solidFill>
                <a:latin typeface="メイリオ" panose="020B0604030504040204" pitchFamily="50" charset="-128"/>
                <a:ea typeface="メイリオ" panose="020B0604030504040204" pitchFamily="50" charset="-128"/>
              </a:rPr>
              <a:t>ファイザー社製）</a:t>
            </a:r>
            <a:endParaRPr lang="ja-JP" altLang="en-US" sz="6600" b="1" dirty="0">
              <a:solidFill>
                <a:srgbClr val="7030A0"/>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1">
            <a:extLst>
              <a:ext uri="{FF2B5EF4-FFF2-40B4-BE49-F238E27FC236}">
                <a16:creationId xmlns:a16="http://schemas.microsoft.com/office/drawing/2014/main" id="{EBD242DC-A05B-455F-9579-73C235E975C5}"/>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感染対策の話　</a:t>
            </a:r>
            <a:r>
              <a:rPr lang="ja-JP" altLang="en-US" sz="2000" dirty="0">
                <a:solidFill>
                  <a:srgbClr val="FF0000"/>
                </a:solidFill>
                <a:latin typeface="メイリオ" panose="020B0604030504040204" pitchFamily="50" charset="-128"/>
                <a:ea typeface="メイリオ" panose="020B0604030504040204" pitchFamily="50" charset="-128"/>
              </a:rPr>
              <a:t>主に新型コロナウイルスに対して</a:t>
            </a:r>
          </a:p>
        </p:txBody>
      </p:sp>
      <p:sp>
        <p:nvSpPr>
          <p:cNvPr id="6" name="コンテンツ プレースホルダー 2">
            <a:extLst>
              <a:ext uri="{FF2B5EF4-FFF2-40B4-BE49-F238E27FC236}">
                <a16:creationId xmlns:a16="http://schemas.microsoft.com/office/drawing/2014/main" id="{0454B76C-C14A-4BD2-BBC9-8F463A28E833}"/>
              </a:ext>
            </a:extLst>
          </p:cNvPr>
          <p:cNvSpPr txBox="1">
            <a:spLocks/>
          </p:cNvSpPr>
          <p:nvPr/>
        </p:nvSpPr>
        <p:spPr>
          <a:xfrm>
            <a:off x="838200" y="1932984"/>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50000"/>
              </a:lnSpc>
              <a:buNone/>
            </a:pPr>
            <a:r>
              <a:rPr lang="ja-JP" altLang="en-US" dirty="0">
                <a:latin typeface="メイリオ" panose="020B0604030504040204" pitchFamily="50" charset="-128"/>
                <a:ea typeface="メイリオ" panose="020B0604030504040204" pitchFamily="50" charset="-128"/>
              </a:rPr>
              <a:t>（接種するかどうかはご本人の意思を尊重しますが</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sz="3600" dirty="0">
                <a:latin typeface="メイリオ" panose="020B0604030504040204" pitchFamily="50" charset="-128"/>
                <a:ea typeface="メイリオ" panose="020B0604030504040204" pitchFamily="50" charset="-128"/>
              </a:rPr>
              <a:t>発症を</a:t>
            </a:r>
            <a:r>
              <a:rPr lang="en-US" altLang="ja-JP" sz="4400" dirty="0">
                <a:solidFill>
                  <a:srgbClr val="FF0000"/>
                </a:solidFill>
                <a:latin typeface="メイリオ" panose="020B0604030504040204" pitchFamily="50" charset="-128"/>
                <a:ea typeface="メイリオ" panose="020B0604030504040204" pitchFamily="50" charset="-128"/>
              </a:rPr>
              <a:t>95%</a:t>
            </a:r>
            <a:r>
              <a:rPr lang="ja-JP" altLang="en-US" sz="3600" dirty="0">
                <a:latin typeface="メイリオ" panose="020B0604030504040204" pitchFamily="50" charset="-128"/>
                <a:ea typeface="メイリオ" panose="020B0604030504040204" pitchFamily="50" charset="-128"/>
              </a:rPr>
              <a:t>抑えます（</a:t>
            </a:r>
            <a:r>
              <a:rPr lang="en-US" altLang="ja-JP" sz="3600" dirty="0">
                <a:latin typeface="メイリオ" panose="020B0604030504040204" pitchFamily="50" charset="-128"/>
                <a:ea typeface="メイリオ" panose="020B0604030504040204" pitchFamily="50" charset="-128"/>
              </a:rPr>
              <a:t>20</a:t>
            </a:r>
            <a:r>
              <a:rPr lang="ja-JP" altLang="en-US" sz="3600" dirty="0">
                <a:latin typeface="メイリオ" panose="020B0604030504040204" pitchFamily="50" charset="-128"/>
                <a:ea typeface="メイリオ" panose="020B0604030504040204" pitchFamily="50" charset="-128"/>
              </a:rPr>
              <a:t>分の</a:t>
            </a:r>
            <a:r>
              <a:rPr lang="en-US" altLang="ja-JP" sz="3600" dirty="0">
                <a:latin typeface="メイリオ" panose="020B0604030504040204" pitchFamily="50" charset="-128"/>
                <a:ea typeface="メイリオ" panose="020B0604030504040204" pitchFamily="50" charset="-128"/>
              </a:rPr>
              <a:t>1</a:t>
            </a:r>
            <a:r>
              <a:rPr lang="ja-JP" altLang="en-US" sz="3600" dirty="0">
                <a:latin typeface="メイリオ" panose="020B0604030504040204" pitchFamily="50" charset="-128"/>
                <a:ea typeface="メイリオ" panose="020B0604030504040204" pitchFamily="50" charset="-128"/>
              </a:rPr>
              <a:t>にする）</a:t>
            </a:r>
            <a:endParaRPr lang="en-US" altLang="ja-JP" sz="3600" dirty="0">
              <a:latin typeface="メイリオ" panose="020B0604030504040204" pitchFamily="50" charset="-128"/>
              <a:ea typeface="メイリオ" panose="020B0604030504040204" pitchFamily="50" charset="-128"/>
            </a:endParaRPr>
          </a:p>
          <a:p>
            <a:pPr>
              <a:lnSpc>
                <a:spcPct val="150000"/>
              </a:lnSpc>
            </a:pPr>
            <a:r>
              <a:rPr lang="ja-JP" altLang="en-US" sz="3600" dirty="0">
                <a:latin typeface="メイリオ" panose="020B0604030504040204" pitchFamily="50" charset="-128"/>
                <a:ea typeface="メイリオ" panose="020B0604030504040204" pitchFamily="50" charset="-128"/>
              </a:rPr>
              <a:t>高齢者に対しては</a:t>
            </a:r>
            <a:r>
              <a:rPr lang="ja-JP" altLang="en-US" sz="3600" dirty="0">
                <a:solidFill>
                  <a:srgbClr val="FF0000"/>
                </a:solidFill>
                <a:latin typeface="メイリオ" panose="020B0604030504040204" pitchFamily="50" charset="-128"/>
                <a:ea typeface="メイリオ" panose="020B0604030504040204" pitchFamily="50" charset="-128"/>
              </a:rPr>
              <a:t>重症化を抑えます</a:t>
            </a:r>
            <a:endParaRPr lang="en-US" altLang="ja-JP" sz="3600" dirty="0">
              <a:solidFill>
                <a:srgbClr val="FF0000"/>
              </a:solidFill>
              <a:latin typeface="メイリオ" panose="020B0604030504040204" pitchFamily="50" charset="-128"/>
              <a:ea typeface="メイリオ" panose="020B0604030504040204" pitchFamily="50" charset="-128"/>
            </a:endParaRPr>
          </a:p>
          <a:p>
            <a:pPr>
              <a:lnSpc>
                <a:spcPct val="150000"/>
              </a:lnSpc>
            </a:pPr>
            <a:r>
              <a:rPr lang="ja-JP" altLang="en-US" sz="3600" dirty="0">
                <a:solidFill>
                  <a:srgbClr val="FF0000"/>
                </a:solidFill>
                <a:latin typeface="メイリオ" panose="020B0604030504040204" pitchFamily="50" charset="-128"/>
                <a:ea typeface="メイリオ" panose="020B0604030504040204" pitchFamily="50" charset="-128"/>
              </a:rPr>
              <a:t>変異株</a:t>
            </a:r>
            <a:r>
              <a:rPr lang="ja-JP" altLang="en-US" sz="3600" dirty="0">
                <a:latin typeface="メイリオ" panose="020B0604030504040204" pitchFamily="50" charset="-128"/>
                <a:ea typeface="メイリオ" panose="020B0604030504040204" pitchFamily="50" charset="-128"/>
              </a:rPr>
              <a:t>にも効果があります</a:t>
            </a:r>
            <a:endParaRPr lang="en-US" altLang="ja-JP" sz="3600" dirty="0">
              <a:latin typeface="メイリオ" panose="020B0604030504040204" pitchFamily="50" charset="-128"/>
              <a:ea typeface="メイリオ" panose="020B0604030504040204" pitchFamily="50" charset="-128"/>
            </a:endParaRPr>
          </a:p>
          <a:p>
            <a:pPr>
              <a:lnSpc>
                <a:spcPct val="150000"/>
              </a:lnSpc>
            </a:pPr>
            <a:endParaRPr lang="ja-JP" altLang="en-US" sz="3200" dirty="0">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D1ED6B39-7AB6-47F6-B011-5965B33B1D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8162" y="3717032"/>
            <a:ext cx="2567290" cy="2567290"/>
          </a:xfrm>
          <a:prstGeom prst="rect">
            <a:avLst/>
          </a:prstGeom>
        </p:spPr>
      </p:pic>
      <p:pic>
        <p:nvPicPr>
          <p:cNvPr id="3" name="オーディオ 2">
            <a:hlinkClick r:id="" action="ppaction://media"/>
            <a:extLst>
              <a:ext uri="{FF2B5EF4-FFF2-40B4-BE49-F238E27FC236}">
                <a16:creationId xmlns:a16="http://schemas.microsoft.com/office/drawing/2014/main" id="{F27B4662-D8B9-4D8B-8FD4-5EB553C2FE5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99877655"/>
      </p:ext>
    </p:extLst>
  </p:cSld>
  <p:clrMapOvr>
    <a:masterClrMapping/>
  </p:clrMapOvr>
  <mc:AlternateContent xmlns:mc="http://schemas.openxmlformats.org/markup-compatibility/2006" xmlns:p14="http://schemas.microsoft.com/office/powerpoint/2010/main">
    <mc:Choice Requires="p14">
      <p:transition spd="slow" p14:dur="2000" advTm="32283"/>
    </mc:Choice>
    <mc:Fallback xmlns="">
      <p:transition spd="slow" advTm="32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訪問する前にチェック</a:t>
            </a:r>
            <a:r>
              <a:rPr lang="en-US" altLang="ja-JP" sz="4000" b="1" dirty="0">
                <a:solidFill>
                  <a:srgbClr val="7030A0"/>
                </a:solidFill>
                <a:latin typeface="メイリオ" panose="020B0604030504040204" pitchFamily="50" charset="-128"/>
                <a:ea typeface="メイリオ" panose="020B0604030504040204" pitchFamily="50" charset="-128"/>
              </a:rPr>
              <a:t>!!</a:t>
            </a:r>
            <a:endParaRPr lang="ja-JP" altLang="en-US" sz="6600" b="1" dirty="0">
              <a:solidFill>
                <a:srgbClr val="7030A0"/>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1">
            <a:extLst>
              <a:ext uri="{FF2B5EF4-FFF2-40B4-BE49-F238E27FC236}">
                <a16:creationId xmlns:a16="http://schemas.microsoft.com/office/drawing/2014/main" id="{EBD242DC-A05B-455F-9579-73C235E975C5}"/>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感染対策の話　</a:t>
            </a:r>
            <a:r>
              <a:rPr lang="ja-JP" altLang="en-US" sz="2000" dirty="0">
                <a:solidFill>
                  <a:srgbClr val="FF0000"/>
                </a:solidFill>
                <a:latin typeface="メイリオ" panose="020B0604030504040204" pitchFamily="50" charset="-128"/>
                <a:ea typeface="メイリオ" panose="020B0604030504040204" pitchFamily="50" charset="-128"/>
              </a:rPr>
              <a:t>主に新型コロナウイルスに対して</a:t>
            </a:r>
          </a:p>
        </p:txBody>
      </p:sp>
      <p:sp>
        <p:nvSpPr>
          <p:cNvPr id="6" name="コンテンツ プレースホルダー 2">
            <a:extLst>
              <a:ext uri="{FF2B5EF4-FFF2-40B4-BE49-F238E27FC236}">
                <a16:creationId xmlns:a16="http://schemas.microsoft.com/office/drawing/2014/main" id="{7FFDC7B2-585D-443C-8502-4A69745AA9B0}"/>
              </a:ext>
            </a:extLst>
          </p:cNvPr>
          <p:cNvSpPr txBox="1">
            <a:spLocks/>
          </p:cNvSpPr>
          <p:nvPr/>
        </p:nvSpPr>
        <p:spPr>
          <a:xfrm>
            <a:off x="838200" y="1825625"/>
            <a:ext cx="10730408"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just">
              <a:buNone/>
              <a:tabLst>
                <a:tab pos="457200" algn="l"/>
              </a:tabLst>
            </a:pPr>
            <a:r>
              <a:rPr lang="ja-JP" altLang="en-US" sz="36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3600" b="1" u="sng" kern="100" dirty="0">
                <a:latin typeface="メイリオ" panose="020B0604030504040204" pitchFamily="50" charset="-128"/>
                <a:ea typeface="メイリオ" panose="020B0604030504040204" pitchFamily="50" charset="-128"/>
                <a:cs typeface="Times New Roman" panose="02020603050405020304" pitchFamily="18" charset="0"/>
              </a:rPr>
              <a:t>マスク</a:t>
            </a:r>
            <a:r>
              <a:rPr lang="ja-JP" altLang="ja-JP" sz="3600" kern="100" dirty="0">
                <a:latin typeface="メイリオ" panose="020B0604030504040204" pitchFamily="50" charset="-128"/>
                <a:ea typeface="メイリオ" panose="020B0604030504040204" pitchFamily="50" charset="-128"/>
                <a:cs typeface="Times New Roman" panose="02020603050405020304" pitchFamily="18" charset="0"/>
              </a:rPr>
              <a:t>はしていますか</a:t>
            </a:r>
            <a:r>
              <a:rPr lang="en-US" altLang="ja-JP" sz="36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ja-JP" altLang="ja-JP" sz="36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50" lvl="1" indent="-285750" algn="just">
              <a:tabLst>
                <a:tab pos="914400" algn="l"/>
              </a:tabLst>
            </a:pPr>
            <a:r>
              <a:rPr lang="ja-JP" altLang="ja-JP" sz="2800" kern="100" dirty="0">
                <a:latin typeface="メイリオ" panose="020B0604030504040204" pitchFamily="50" charset="-128"/>
                <a:ea typeface="メイリオ" panose="020B0604030504040204" pitchFamily="50" charset="-128"/>
                <a:cs typeface="Times New Roman" panose="02020603050405020304" pitchFamily="18" charset="0"/>
              </a:rPr>
              <a:t>訪問する方も訪問される方も</a:t>
            </a:r>
          </a:p>
          <a:p>
            <a:pPr marL="742950" lvl="1" indent="-285750" algn="just">
              <a:tabLst>
                <a:tab pos="914400" algn="l"/>
              </a:tabLst>
            </a:pPr>
            <a:r>
              <a:rPr lang="ja-JP" altLang="ja-JP" sz="2800" kern="100" dirty="0">
                <a:latin typeface="メイリオ" panose="020B0604030504040204" pitchFamily="50" charset="-128"/>
                <a:ea typeface="メイリオ" panose="020B0604030504040204" pitchFamily="50" charset="-128"/>
                <a:cs typeface="Times New Roman" panose="02020603050405020304" pitchFamily="18" charset="0"/>
              </a:rPr>
              <a:t>訪問される方がマスクをしていない場合はフェイスシールドをしましょう</a:t>
            </a:r>
            <a:endParaRPr lang="en-US" altLang="ja-JP" sz="28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50" lvl="1" indent="-285750" algn="just">
              <a:tabLst>
                <a:tab pos="914400" algn="l"/>
              </a:tabLst>
            </a:pPr>
            <a:endParaRPr lang="ja-JP" altLang="ja-JP" sz="28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0" indent="0" algn="just">
              <a:buNone/>
              <a:tabLst>
                <a:tab pos="457200" algn="l"/>
              </a:tabLst>
            </a:pPr>
            <a:r>
              <a:rPr lang="ja-JP" altLang="en-US" sz="36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3600" b="1" u="sng" kern="100" dirty="0">
                <a:latin typeface="メイリオ" panose="020B0604030504040204" pitchFamily="50" charset="-128"/>
                <a:ea typeface="メイリオ" panose="020B0604030504040204" pitchFamily="50" charset="-128"/>
                <a:cs typeface="Times New Roman" panose="02020603050405020304" pitchFamily="18" charset="0"/>
              </a:rPr>
              <a:t>発熱、咳</a:t>
            </a:r>
            <a:r>
              <a:rPr lang="ja-JP" altLang="ja-JP" sz="3600" kern="100" dirty="0">
                <a:latin typeface="メイリオ" panose="020B0604030504040204" pitchFamily="50" charset="-128"/>
                <a:ea typeface="メイリオ" panose="020B0604030504040204" pitchFamily="50" charset="-128"/>
                <a:cs typeface="Times New Roman" panose="02020603050405020304" pitchFamily="18" charset="0"/>
              </a:rPr>
              <a:t>などの症状はありませんか</a:t>
            </a:r>
            <a:r>
              <a:rPr lang="en-US" altLang="ja-JP" sz="36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ja-JP" altLang="ja-JP" sz="36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50" lvl="1" indent="-285750" algn="just">
              <a:tabLst>
                <a:tab pos="914400" algn="l"/>
              </a:tabLst>
            </a:pPr>
            <a:r>
              <a:rPr lang="ja-JP" altLang="ja-JP" sz="2800" kern="100" dirty="0">
                <a:latin typeface="メイリオ" panose="020B0604030504040204" pitchFamily="50" charset="-128"/>
                <a:ea typeface="メイリオ" panose="020B0604030504040204" pitchFamily="50" charset="-128"/>
                <a:cs typeface="Times New Roman" panose="02020603050405020304" pitchFamily="18" charset="0"/>
              </a:rPr>
              <a:t>怪しい症状があれば訪問を控えましょう</a:t>
            </a:r>
            <a:endParaRPr lang="en-US" altLang="ja-JP" sz="28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742950" lvl="1" indent="-285750" algn="just">
              <a:tabLst>
                <a:tab pos="914400" algn="l"/>
              </a:tabLst>
            </a:pPr>
            <a:endParaRPr lang="ja-JP" altLang="ja-JP" sz="28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0" indent="0">
              <a:buNone/>
            </a:pPr>
            <a:r>
              <a:rPr lang="ja-JP" altLang="en-US" sz="36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3600" kern="100" dirty="0">
                <a:latin typeface="メイリオ" panose="020B0604030504040204" pitchFamily="50" charset="-128"/>
                <a:ea typeface="メイリオ" panose="020B0604030504040204" pitchFamily="50" charset="-128"/>
                <a:cs typeface="Times New Roman" panose="02020603050405020304" pitchFamily="18" charset="0"/>
              </a:rPr>
              <a:t>訪問前後に</a:t>
            </a:r>
            <a:r>
              <a:rPr lang="ja-JP" altLang="ja-JP" sz="3600" b="1" u="sng" kern="100" dirty="0">
                <a:latin typeface="メイリオ" panose="020B0604030504040204" pitchFamily="50" charset="-128"/>
                <a:ea typeface="メイリオ" panose="020B0604030504040204" pitchFamily="50" charset="-128"/>
                <a:cs typeface="Times New Roman" panose="02020603050405020304" pitchFamily="18" charset="0"/>
              </a:rPr>
              <a:t>手洗い</a:t>
            </a:r>
            <a:r>
              <a:rPr lang="ja-JP" altLang="ja-JP" sz="3600" kern="100" dirty="0">
                <a:latin typeface="メイリオ" panose="020B0604030504040204" pitchFamily="50" charset="-128"/>
                <a:ea typeface="メイリオ" panose="020B0604030504040204" pitchFamily="50" charset="-128"/>
                <a:cs typeface="Times New Roman" panose="02020603050405020304" pitchFamily="18" charset="0"/>
              </a:rPr>
              <a:t>もしくは</a:t>
            </a:r>
            <a:r>
              <a:rPr lang="ja-JP" altLang="ja-JP" sz="3600" b="1" u="sng" kern="100" dirty="0">
                <a:latin typeface="メイリオ" panose="020B0604030504040204" pitchFamily="50" charset="-128"/>
                <a:ea typeface="メイリオ" panose="020B0604030504040204" pitchFamily="50" charset="-128"/>
                <a:cs typeface="Times New Roman" panose="02020603050405020304" pitchFamily="18" charset="0"/>
              </a:rPr>
              <a:t>アルコール消毒</a:t>
            </a:r>
            <a:endParaRPr lang="en-US" altLang="ja-JP" sz="3600" b="1" u="sng" kern="100" dirty="0">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3" name="オーディオ 2">
            <a:hlinkClick r:id="" action="ppaction://media"/>
            <a:extLst>
              <a:ext uri="{FF2B5EF4-FFF2-40B4-BE49-F238E27FC236}">
                <a16:creationId xmlns:a16="http://schemas.microsoft.com/office/drawing/2014/main" id="{A75618D7-2ED4-44DA-9EEC-582A3316E5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29224959"/>
      </p:ext>
    </p:extLst>
  </p:cSld>
  <p:clrMapOvr>
    <a:masterClrMapping/>
  </p:clrMapOvr>
  <mc:AlternateContent xmlns:mc="http://schemas.openxmlformats.org/markup-compatibility/2006" xmlns:p14="http://schemas.microsoft.com/office/powerpoint/2010/main">
    <mc:Choice Requires="p14">
      <p:transition spd="slow" p14:dur="2000" advTm="39646"/>
    </mc:Choice>
    <mc:Fallback xmlns="">
      <p:transition spd="slow" advTm="39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　国診協版</a:t>
            </a:r>
            <a:r>
              <a:rPr lang="en-US" altLang="ja-JP" sz="4000" b="1" dirty="0">
                <a:solidFill>
                  <a:srgbClr val="7030A0"/>
                </a:solidFill>
                <a:latin typeface="メイリオ" panose="020B0604030504040204" pitchFamily="50" charset="-128"/>
                <a:ea typeface="メイリオ" panose="020B0604030504040204" pitchFamily="50" charset="-128"/>
              </a:rPr>
              <a:t>Q&amp;A</a:t>
            </a:r>
            <a:r>
              <a:rPr lang="ja-JP" altLang="en-US" sz="4000" b="1" dirty="0">
                <a:solidFill>
                  <a:srgbClr val="7030A0"/>
                </a:solidFill>
                <a:latin typeface="メイリオ" panose="020B0604030504040204" pitchFamily="50" charset="-128"/>
                <a:ea typeface="メイリオ" panose="020B0604030504040204" pitchFamily="50" charset="-128"/>
              </a:rPr>
              <a:t>集もよろしくお願いいたします</a:t>
            </a:r>
            <a:endParaRPr lang="ja-JP" altLang="en-US" sz="6600" b="1" dirty="0">
              <a:solidFill>
                <a:srgbClr val="7030A0"/>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1">
            <a:extLst>
              <a:ext uri="{FF2B5EF4-FFF2-40B4-BE49-F238E27FC236}">
                <a16:creationId xmlns:a16="http://schemas.microsoft.com/office/drawing/2014/main" id="{EBD242DC-A05B-455F-9579-73C235E975C5}"/>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感染対策の話　</a:t>
            </a:r>
            <a:r>
              <a:rPr lang="ja-JP" altLang="en-US" sz="2000" dirty="0">
                <a:solidFill>
                  <a:srgbClr val="FF0000"/>
                </a:solidFill>
                <a:latin typeface="メイリオ" panose="020B0604030504040204" pitchFamily="50" charset="-128"/>
                <a:ea typeface="メイリオ" panose="020B0604030504040204" pitchFamily="50" charset="-128"/>
              </a:rPr>
              <a:t>主に新型コロナウイルスに対して</a:t>
            </a:r>
          </a:p>
        </p:txBody>
      </p:sp>
      <p:pic>
        <p:nvPicPr>
          <p:cNvPr id="6" name="コンテンツ プレースホルダー 3">
            <a:extLst>
              <a:ext uri="{FF2B5EF4-FFF2-40B4-BE49-F238E27FC236}">
                <a16:creationId xmlns:a16="http://schemas.microsoft.com/office/drawing/2014/main" id="{6E7285DF-A019-4A67-AC28-948F6CD33F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5342" y="1497875"/>
            <a:ext cx="3600400" cy="5232786"/>
          </a:xfrm>
          <a:prstGeom prst="rect">
            <a:avLst/>
          </a:prstGeom>
        </p:spPr>
      </p:pic>
      <p:sp>
        <p:nvSpPr>
          <p:cNvPr id="8" name="テキスト ボックス 7">
            <a:extLst>
              <a:ext uri="{FF2B5EF4-FFF2-40B4-BE49-F238E27FC236}">
                <a16:creationId xmlns:a16="http://schemas.microsoft.com/office/drawing/2014/main" id="{E0B0F0C4-AA55-4437-BF73-4FF3EA8CAA3A}"/>
              </a:ext>
            </a:extLst>
          </p:cNvPr>
          <p:cNvSpPr txBox="1"/>
          <p:nvPr/>
        </p:nvSpPr>
        <p:spPr>
          <a:xfrm>
            <a:off x="5569898" y="2307193"/>
            <a:ext cx="5926701" cy="366016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kumimoji="1" lang="ja-JP" altLang="en-US" sz="3200" dirty="0">
                <a:latin typeface="BIZ UDPゴシック" panose="020B0400000000000000" pitchFamily="50" charset="-128"/>
                <a:ea typeface="BIZ UDPゴシック" panose="020B0400000000000000" pitchFamily="50" charset="-128"/>
              </a:rPr>
              <a:t>やや専門家向けですが</a:t>
            </a:r>
            <a:r>
              <a:rPr lang="ja-JP" altLang="en-US" sz="3200" dirty="0">
                <a:latin typeface="BIZ UDPゴシック" panose="020B0400000000000000" pitchFamily="50" charset="-128"/>
                <a:ea typeface="BIZ UDPゴシック" panose="020B0400000000000000" pitchFamily="50" charset="-128"/>
              </a:rPr>
              <a:t>皆様が日常コロナに関して抱いている疑問がまとまっております</a:t>
            </a:r>
            <a:endParaRPr lang="en-US" altLang="ja-JP" sz="3200" dirty="0">
              <a:latin typeface="BIZ UDPゴシック" panose="020B0400000000000000" pitchFamily="50" charset="-128"/>
              <a:ea typeface="BIZ UDPゴシック" panose="020B0400000000000000" pitchFamily="50" charset="-128"/>
            </a:endParaRPr>
          </a:p>
          <a:p>
            <a:pPr marL="342900" indent="-342900">
              <a:lnSpc>
                <a:spcPct val="150000"/>
              </a:lnSpc>
              <a:buFont typeface="Arial" panose="020B0604020202020204" pitchFamily="34" charset="0"/>
              <a:buChar char="•"/>
            </a:pPr>
            <a:r>
              <a:rPr kumimoji="1" lang="ja-JP" altLang="en-US" sz="3200" dirty="0">
                <a:latin typeface="BIZ UDPゴシック" panose="020B0400000000000000" pitchFamily="50" charset="-128"/>
                <a:ea typeface="BIZ UDPゴシック" panose="020B0400000000000000" pitchFamily="50" charset="-128"/>
              </a:rPr>
              <a:t>詳しく</a:t>
            </a:r>
            <a:r>
              <a:rPr lang="ja-JP" altLang="en-US" sz="3200" dirty="0">
                <a:latin typeface="BIZ UDPゴシック" panose="020B0400000000000000" pitchFamily="50" charset="-128"/>
                <a:ea typeface="BIZ UDPゴシック" panose="020B0400000000000000" pitchFamily="50" charset="-128"/>
              </a:rPr>
              <a:t>は「国診協」のホームページで</a:t>
            </a:r>
            <a:endParaRPr kumimoji="1" lang="ja-JP" altLang="en-US" sz="3200" dirty="0">
              <a:latin typeface="BIZ UDPゴシック" panose="020B0400000000000000" pitchFamily="50" charset="-128"/>
              <a:ea typeface="BIZ UDPゴシック" panose="020B0400000000000000" pitchFamily="50" charset="-128"/>
            </a:endParaRPr>
          </a:p>
        </p:txBody>
      </p:sp>
      <p:pic>
        <p:nvPicPr>
          <p:cNvPr id="4" name="オーディオ 3">
            <a:hlinkClick r:id="" action="ppaction://media"/>
            <a:extLst>
              <a:ext uri="{FF2B5EF4-FFF2-40B4-BE49-F238E27FC236}">
                <a16:creationId xmlns:a16="http://schemas.microsoft.com/office/drawing/2014/main" id="{7CC94D25-FDBC-43AE-8ED8-2B68CBCF8D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75941971"/>
      </p:ext>
    </p:extLst>
  </p:cSld>
  <p:clrMapOvr>
    <a:masterClrMapping/>
  </p:clrMapOvr>
  <mc:AlternateContent xmlns:mc="http://schemas.openxmlformats.org/markup-compatibility/2006" xmlns:p14="http://schemas.microsoft.com/office/powerpoint/2010/main">
    <mc:Choice Requires="p14">
      <p:transition spd="slow" p14:dur="2000" advTm="26225"/>
    </mc:Choice>
    <mc:Fallback xmlns="">
      <p:transition spd="slow" advTm="26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下痢・嘔吐をしている人に対して</a:t>
            </a:r>
            <a:endParaRPr lang="ja-JP" altLang="en-US" sz="7200" b="1" dirty="0">
              <a:solidFill>
                <a:srgbClr val="7030A0"/>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1">
            <a:extLst>
              <a:ext uri="{FF2B5EF4-FFF2-40B4-BE49-F238E27FC236}">
                <a16:creationId xmlns:a16="http://schemas.microsoft.com/office/drawing/2014/main" id="{EBD242DC-A05B-455F-9579-73C235E975C5}"/>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感染対策の話　番外編</a:t>
            </a:r>
            <a:endParaRPr lang="ja-JP" altLang="en-US" sz="2000" dirty="0">
              <a:solidFill>
                <a:srgbClr val="FF0000"/>
              </a:solidFill>
              <a:latin typeface="メイリオ" panose="020B0604030504040204" pitchFamily="50" charset="-128"/>
              <a:ea typeface="メイリオ" panose="020B0604030504040204" pitchFamily="50" charset="-128"/>
            </a:endParaRPr>
          </a:p>
        </p:txBody>
      </p:sp>
      <p:sp>
        <p:nvSpPr>
          <p:cNvPr id="8" name="コンテンツ プレースホルダー 2">
            <a:extLst>
              <a:ext uri="{FF2B5EF4-FFF2-40B4-BE49-F238E27FC236}">
                <a16:creationId xmlns:a16="http://schemas.microsoft.com/office/drawing/2014/main" id="{929A0FFA-61D5-4F5F-8600-A1A894C908E9}"/>
              </a:ext>
            </a:extLst>
          </p:cNvPr>
          <p:cNvSpPr txBox="1">
            <a:spLocks/>
          </p:cNvSpPr>
          <p:nvPr/>
        </p:nvSpPr>
        <p:spPr>
          <a:xfrm>
            <a:off x="838200" y="1825625"/>
            <a:ext cx="10874424" cy="446309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50000"/>
              </a:lnSpc>
            </a:pPr>
            <a:r>
              <a:rPr lang="ja-JP" altLang="en-US" sz="3600" b="1" dirty="0">
                <a:latin typeface="メイリオ" panose="020B0604030504040204" pitchFamily="50" charset="-128"/>
                <a:ea typeface="メイリオ" panose="020B0604030504040204" pitchFamily="50" charset="-128"/>
              </a:rPr>
              <a:t>急性腸炎</a:t>
            </a:r>
            <a:r>
              <a:rPr lang="ja-JP" altLang="en-US" sz="3600" dirty="0">
                <a:latin typeface="メイリオ" panose="020B0604030504040204" pitchFamily="50" charset="-128"/>
                <a:ea typeface="メイリオ" panose="020B0604030504040204" pitchFamily="50" charset="-128"/>
              </a:rPr>
              <a:t>（いちょうかぜ）は大変</a:t>
            </a:r>
            <a:r>
              <a:rPr lang="ja-JP" altLang="en-US" sz="3600" b="1" dirty="0">
                <a:latin typeface="メイリオ" panose="020B0604030504040204" pitchFamily="50" charset="-128"/>
                <a:ea typeface="メイリオ" panose="020B0604030504040204" pitchFamily="50" charset="-128"/>
              </a:rPr>
              <a:t>感染しやすい</a:t>
            </a:r>
            <a:r>
              <a:rPr lang="ja-JP" altLang="en-US" sz="3600" dirty="0">
                <a:latin typeface="メイリオ" panose="020B0604030504040204" pitchFamily="50" charset="-128"/>
                <a:ea typeface="メイリオ" panose="020B0604030504040204" pitchFamily="50" charset="-128"/>
              </a:rPr>
              <a:t>です</a:t>
            </a:r>
            <a:endParaRPr lang="en-US" altLang="ja-JP" sz="3600" dirty="0">
              <a:latin typeface="メイリオ" panose="020B0604030504040204" pitchFamily="50" charset="-128"/>
              <a:ea typeface="メイリオ" panose="020B0604030504040204" pitchFamily="50" charset="-128"/>
            </a:endParaRPr>
          </a:p>
          <a:p>
            <a:pPr>
              <a:lnSpc>
                <a:spcPct val="150000"/>
              </a:lnSpc>
            </a:pPr>
            <a:r>
              <a:rPr lang="ja-JP" altLang="en-US" sz="3600" dirty="0">
                <a:latin typeface="メイリオ" panose="020B0604030504040204" pitchFamily="50" charset="-128"/>
                <a:ea typeface="メイリオ" panose="020B0604030504040204" pitchFamily="50" charset="-128"/>
              </a:rPr>
              <a:t>下痢、嘔吐の方に注意を</a:t>
            </a:r>
            <a:endParaRPr lang="en-US" altLang="ja-JP" sz="3600" dirty="0">
              <a:latin typeface="メイリオ" panose="020B0604030504040204" pitchFamily="50" charset="-128"/>
              <a:ea typeface="メイリオ" panose="020B0604030504040204" pitchFamily="50" charset="-128"/>
            </a:endParaRPr>
          </a:p>
          <a:p>
            <a:pPr marL="457200" lvl="1" indent="0">
              <a:lnSpc>
                <a:spcPct val="150000"/>
              </a:lnSpc>
              <a:buNone/>
            </a:pPr>
            <a:r>
              <a:rPr lang="en-US" altLang="ja-JP" sz="3200" dirty="0">
                <a:latin typeface="メイリオ" panose="020B0604030504040204" pitchFamily="50" charset="-128"/>
                <a:ea typeface="メイリオ" panose="020B0604030504040204" pitchFamily="50" charset="-128"/>
              </a:rPr>
              <a:t>	</a:t>
            </a:r>
            <a:r>
              <a:rPr lang="ja-JP" altLang="en-US" sz="3200" dirty="0">
                <a:solidFill>
                  <a:srgbClr val="FF0000"/>
                </a:solidFill>
                <a:latin typeface="メイリオ" panose="020B0604030504040204" pitchFamily="50" charset="-128"/>
                <a:ea typeface="メイリオ" panose="020B0604030504040204" pitchFamily="50" charset="-128"/>
              </a:rPr>
              <a:t>患者さんに触れたらかならず流水で手洗いを</a:t>
            </a:r>
            <a:endParaRPr lang="en-US" altLang="ja-JP" sz="3200" dirty="0">
              <a:solidFill>
                <a:srgbClr val="FF0000"/>
              </a:solidFill>
              <a:latin typeface="メイリオ" panose="020B0604030504040204" pitchFamily="50" charset="-128"/>
              <a:ea typeface="メイリオ" panose="020B0604030504040204" pitchFamily="50" charset="-128"/>
            </a:endParaRPr>
          </a:p>
          <a:p>
            <a:pPr>
              <a:lnSpc>
                <a:spcPct val="150000"/>
              </a:lnSpc>
            </a:pPr>
            <a:r>
              <a:rPr lang="ja-JP" altLang="en-US" sz="3600" dirty="0">
                <a:latin typeface="メイリオ" panose="020B0604030504040204" pitchFamily="50" charset="-128"/>
                <a:ea typeface="メイリオ" panose="020B0604030504040204" pitchFamily="50" charset="-128"/>
              </a:rPr>
              <a:t>下痢、嘔吐による脱水は命取りになることがあります。早めの医療機関受診をすすめましょう</a:t>
            </a:r>
          </a:p>
        </p:txBody>
      </p:sp>
      <p:pic>
        <p:nvPicPr>
          <p:cNvPr id="3" name="オーディオ 2">
            <a:hlinkClick r:id="" action="ppaction://media"/>
            <a:extLst>
              <a:ext uri="{FF2B5EF4-FFF2-40B4-BE49-F238E27FC236}">
                <a16:creationId xmlns:a16="http://schemas.microsoft.com/office/drawing/2014/main" id="{8EAB89D9-D251-45A9-8AB7-25ACF80BCF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84331717"/>
      </p:ext>
    </p:extLst>
  </p:cSld>
  <p:clrMapOvr>
    <a:masterClrMapping/>
  </p:clrMapOvr>
  <mc:AlternateContent xmlns:mc="http://schemas.openxmlformats.org/markup-compatibility/2006" xmlns:p14="http://schemas.microsoft.com/office/powerpoint/2010/main">
    <mc:Choice Requires="p14">
      <p:transition spd="slow" p14:dur="2000" advTm="41808"/>
    </mc:Choice>
    <mc:Fallback xmlns="">
      <p:transition spd="slow" advTm="41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感染が怖い</a:t>
            </a:r>
            <a:r>
              <a:rPr lang="en-US" altLang="ja-JP" sz="4000" b="1" dirty="0">
                <a:solidFill>
                  <a:srgbClr val="7030A0"/>
                </a:solidFill>
                <a:latin typeface="メイリオ" panose="020B0604030504040204" pitchFamily="50" charset="-128"/>
                <a:ea typeface="メイリオ" panose="020B0604030504040204" pitchFamily="50" charset="-128"/>
              </a:rPr>
              <a:t>?</a:t>
            </a:r>
            <a:r>
              <a:rPr lang="ja-JP" altLang="en-US" sz="4000" b="1" dirty="0">
                <a:solidFill>
                  <a:srgbClr val="7030A0"/>
                </a:solidFill>
                <a:latin typeface="メイリオ" panose="020B0604030504040204" pitchFamily="50" charset="-128"/>
                <a:ea typeface="メイリオ" panose="020B0604030504040204" pitchFamily="50" charset="-128"/>
              </a:rPr>
              <a:t>　交流がなくなるのが怖い</a:t>
            </a:r>
            <a:r>
              <a:rPr lang="en-US" altLang="ja-JP" sz="4000" b="1" dirty="0">
                <a:solidFill>
                  <a:srgbClr val="7030A0"/>
                </a:solidFill>
                <a:latin typeface="メイリオ" panose="020B0604030504040204" pitchFamily="50" charset="-128"/>
                <a:ea typeface="メイリオ" panose="020B0604030504040204" pitchFamily="50" charset="-128"/>
              </a:rPr>
              <a:t>?</a:t>
            </a:r>
            <a:endParaRPr lang="ja-JP" altLang="en-US" sz="4000" b="1" dirty="0">
              <a:solidFill>
                <a:srgbClr val="7030A0"/>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1">
            <a:extLst>
              <a:ext uri="{FF2B5EF4-FFF2-40B4-BE49-F238E27FC236}">
                <a16:creationId xmlns:a16="http://schemas.microsoft.com/office/drawing/2014/main" id="{EBD242DC-A05B-455F-9579-73C235E975C5}"/>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感染対策の話　</a:t>
            </a:r>
            <a:r>
              <a:rPr lang="ja-JP" altLang="en-US" sz="2000" dirty="0">
                <a:solidFill>
                  <a:srgbClr val="FF0000"/>
                </a:solidFill>
                <a:latin typeface="メイリオ" panose="020B0604030504040204" pitchFamily="50" charset="-128"/>
                <a:ea typeface="メイリオ" panose="020B0604030504040204" pitchFamily="50" charset="-128"/>
              </a:rPr>
              <a:t>主に新型コロナウイルスに対して</a:t>
            </a:r>
          </a:p>
        </p:txBody>
      </p:sp>
      <p:pic>
        <p:nvPicPr>
          <p:cNvPr id="21" name="コンテンツ プレースホルダー 3">
            <a:extLst>
              <a:ext uri="{FF2B5EF4-FFF2-40B4-BE49-F238E27FC236}">
                <a16:creationId xmlns:a16="http://schemas.microsoft.com/office/drawing/2014/main" id="{667A922F-E5C7-4C85-951A-7AD49B3DA7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5364" y="2385918"/>
            <a:ext cx="3724275" cy="3810000"/>
          </a:xfrm>
          <a:prstGeom prst="rect">
            <a:avLst/>
          </a:prstGeom>
        </p:spPr>
      </p:pic>
      <p:sp>
        <p:nvSpPr>
          <p:cNvPr id="22" name="テキスト ボックス 21">
            <a:extLst>
              <a:ext uri="{FF2B5EF4-FFF2-40B4-BE49-F238E27FC236}">
                <a16:creationId xmlns:a16="http://schemas.microsoft.com/office/drawing/2014/main" id="{F3F9F052-C74E-411E-A928-FE421D7AFF36}"/>
              </a:ext>
            </a:extLst>
          </p:cNvPr>
          <p:cNvSpPr txBox="1"/>
          <p:nvPr/>
        </p:nvSpPr>
        <p:spPr>
          <a:xfrm>
            <a:off x="783481" y="2302526"/>
            <a:ext cx="2454518" cy="584775"/>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sz="3200"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感染予防か</a:t>
            </a:r>
            <a:r>
              <a:rPr lang="en-US" altLang="ja-JP" sz="3200" u="sng"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p:txBody>
      </p:sp>
      <p:sp>
        <p:nvSpPr>
          <p:cNvPr id="23" name="テキスト ボックス 22">
            <a:extLst>
              <a:ext uri="{FF2B5EF4-FFF2-40B4-BE49-F238E27FC236}">
                <a16:creationId xmlns:a16="http://schemas.microsoft.com/office/drawing/2014/main" id="{1D62EE59-33E9-4371-8A0A-00F2F2B4B1FE}"/>
              </a:ext>
            </a:extLst>
          </p:cNvPr>
          <p:cNvSpPr txBox="1"/>
          <p:nvPr/>
        </p:nvSpPr>
        <p:spPr>
          <a:xfrm>
            <a:off x="8954002" y="2415130"/>
            <a:ext cx="1744388" cy="584775"/>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defPPr>
              <a:defRPr lang="en-US"/>
            </a:defPPr>
            <a:lvl1pPr>
              <a:defRPr sz="3200" u="sng">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stStyle>
          <a:p>
            <a:r>
              <a:rPr lang="ja-JP" altLang="en-US" dirty="0"/>
              <a:t>交流か</a:t>
            </a:r>
            <a:r>
              <a:rPr lang="en-US" altLang="ja-JP" dirty="0"/>
              <a:t>?</a:t>
            </a:r>
            <a:endParaRPr lang="ja-JP" altLang="en-US" dirty="0"/>
          </a:p>
        </p:txBody>
      </p:sp>
      <p:pic>
        <p:nvPicPr>
          <p:cNvPr id="24" name="図 23">
            <a:extLst>
              <a:ext uri="{FF2B5EF4-FFF2-40B4-BE49-F238E27FC236}">
                <a16:creationId xmlns:a16="http://schemas.microsoft.com/office/drawing/2014/main" id="{8A9E2FBE-F302-41AA-ABE9-DA4F5804C0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253" t="19116"/>
          <a:stretch/>
        </p:blipFill>
        <p:spPr>
          <a:xfrm>
            <a:off x="263352" y="3068960"/>
            <a:ext cx="3494776" cy="2443916"/>
          </a:xfrm>
          <a:prstGeom prst="rect">
            <a:avLst/>
          </a:prstGeom>
        </p:spPr>
      </p:pic>
      <p:pic>
        <p:nvPicPr>
          <p:cNvPr id="25" name="図 24">
            <a:extLst>
              <a:ext uri="{FF2B5EF4-FFF2-40B4-BE49-F238E27FC236}">
                <a16:creationId xmlns:a16="http://schemas.microsoft.com/office/drawing/2014/main" id="{08D221AF-94AD-41F6-B515-64E56149AA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05946" y="3285917"/>
            <a:ext cx="3822702" cy="2010001"/>
          </a:xfrm>
          <a:prstGeom prst="rect">
            <a:avLst/>
          </a:prstGeom>
        </p:spPr>
      </p:pic>
      <p:pic>
        <p:nvPicPr>
          <p:cNvPr id="3" name="オーディオ 2">
            <a:hlinkClick r:id="" action="ppaction://media"/>
            <a:extLst>
              <a:ext uri="{FF2B5EF4-FFF2-40B4-BE49-F238E27FC236}">
                <a16:creationId xmlns:a16="http://schemas.microsoft.com/office/drawing/2014/main" id="{D7DCF93D-AF18-4AF2-8375-CA4E4E93CFC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68915749"/>
      </p:ext>
    </p:extLst>
  </p:cSld>
  <p:clrMapOvr>
    <a:masterClrMapping/>
  </p:clrMapOvr>
  <mc:AlternateContent xmlns:mc="http://schemas.openxmlformats.org/markup-compatibility/2006" xmlns:p14="http://schemas.microsoft.com/office/powerpoint/2010/main">
    <mc:Choice Requires="p14">
      <p:transition spd="slow" p14:dur="2000" advTm="37532"/>
    </mc:Choice>
    <mc:Fallback xmlns="">
      <p:transition spd="slow" advTm="37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　高齢者のコロナによる死亡率が高いのは事実</a:t>
            </a:r>
            <a:endParaRPr lang="ja-JP" altLang="en-US" b="1" dirty="0">
              <a:solidFill>
                <a:srgbClr val="7030A0"/>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1">
            <a:extLst>
              <a:ext uri="{FF2B5EF4-FFF2-40B4-BE49-F238E27FC236}">
                <a16:creationId xmlns:a16="http://schemas.microsoft.com/office/drawing/2014/main" id="{EBD242DC-A05B-455F-9579-73C235E975C5}"/>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感染対策の話　</a:t>
            </a:r>
            <a:r>
              <a:rPr lang="ja-JP" altLang="en-US" sz="2000" dirty="0">
                <a:solidFill>
                  <a:srgbClr val="FF0000"/>
                </a:solidFill>
                <a:latin typeface="メイリオ" panose="020B0604030504040204" pitchFamily="50" charset="-128"/>
                <a:ea typeface="メイリオ" panose="020B0604030504040204" pitchFamily="50" charset="-128"/>
              </a:rPr>
              <a:t>主に新型コロナウイルスに対して</a:t>
            </a:r>
          </a:p>
        </p:txBody>
      </p:sp>
      <p:graphicFrame>
        <p:nvGraphicFramePr>
          <p:cNvPr id="11" name="コンテンツ プレースホルダー 3">
            <a:extLst>
              <a:ext uri="{FF2B5EF4-FFF2-40B4-BE49-F238E27FC236}">
                <a16:creationId xmlns:a16="http://schemas.microsoft.com/office/drawing/2014/main" id="{3787F437-FF89-4350-B4E5-15FFEFAFB707}"/>
              </a:ext>
            </a:extLst>
          </p:cNvPr>
          <p:cNvGraphicFramePr>
            <a:graphicFrameLocks/>
          </p:cNvGraphicFramePr>
          <p:nvPr>
            <p:extLst>
              <p:ext uri="{D42A27DB-BD31-4B8C-83A1-F6EECF244321}">
                <p14:modId xmlns:p14="http://schemas.microsoft.com/office/powerpoint/2010/main" val="932221442"/>
              </p:ext>
            </p:extLst>
          </p:nvPr>
        </p:nvGraphicFramePr>
        <p:xfrm>
          <a:off x="1295342" y="1497875"/>
          <a:ext cx="9719060" cy="5058818"/>
        </p:xfrm>
        <a:graphic>
          <a:graphicData uri="http://schemas.openxmlformats.org/drawingml/2006/chart">
            <c:chart xmlns:c="http://schemas.openxmlformats.org/drawingml/2006/chart" xmlns:r="http://schemas.openxmlformats.org/officeDocument/2006/relationships" r:id="rId7"/>
          </a:graphicData>
        </a:graphic>
      </p:graphicFrame>
      <p:sp>
        <p:nvSpPr>
          <p:cNvPr id="12" name="テキスト ボックス 11">
            <a:extLst>
              <a:ext uri="{FF2B5EF4-FFF2-40B4-BE49-F238E27FC236}">
                <a16:creationId xmlns:a16="http://schemas.microsoft.com/office/drawing/2014/main" id="{93140F62-0006-4B2B-A86F-77502F02E97C}"/>
              </a:ext>
            </a:extLst>
          </p:cNvPr>
          <p:cNvSpPr txBox="1"/>
          <p:nvPr/>
        </p:nvSpPr>
        <p:spPr>
          <a:xfrm>
            <a:off x="9158762" y="6134829"/>
            <a:ext cx="2920992" cy="307777"/>
          </a:xfrm>
          <a:prstGeom prst="rect">
            <a:avLst/>
          </a:prstGeom>
          <a:noFill/>
        </p:spPr>
        <p:txBody>
          <a:bodyPr wrap="none" rtlCol="0">
            <a:spAutoFit/>
          </a:bodyPr>
          <a:lstStyle/>
          <a:p>
            <a:r>
              <a:rPr lang="ja-JP" altLang="en-US" sz="1400" i="1" dirty="0">
                <a:latin typeface="メイリオ" panose="020B0604030504040204" pitchFamily="50" charset="-128"/>
                <a:ea typeface="メイリオ" panose="020B0604030504040204" pitchFamily="50" charset="-128"/>
              </a:rPr>
              <a:t>厚生労働省 令和</a:t>
            </a:r>
            <a:r>
              <a:rPr lang="en-US" altLang="ja-JP" sz="1400" i="1" dirty="0">
                <a:latin typeface="メイリオ" panose="020B0604030504040204" pitchFamily="50" charset="-128"/>
                <a:ea typeface="メイリオ" panose="020B0604030504040204" pitchFamily="50" charset="-128"/>
              </a:rPr>
              <a:t>3</a:t>
            </a:r>
            <a:r>
              <a:rPr lang="ja-JP" altLang="en-US" sz="1400" i="1" dirty="0">
                <a:latin typeface="メイリオ" panose="020B0604030504040204" pitchFamily="50" charset="-128"/>
                <a:ea typeface="メイリオ" panose="020B0604030504040204" pitchFamily="50" charset="-128"/>
              </a:rPr>
              <a:t>年</a:t>
            </a:r>
            <a:r>
              <a:rPr lang="en-US" altLang="ja-JP" sz="1400" i="1" dirty="0">
                <a:latin typeface="メイリオ" panose="020B0604030504040204" pitchFamily="50" charset="-128"/>
                <a:ea typeface="メイリオ" panose="020B0604030504040204" pitchFamily="50" charset="-128"/>
              </a:rPr>
              <a:t>6</a:t>
            </a:r>
            <a:r>
              <a:rPr lang="ja-JP" altLang="en-US" sz="1400" i="1" dirty="0">
                <a:latin typeface="メイリオ" panose="020B0604030504040204" pitchFamily="50" charset="-128"/>
                <a:ea typeface="メイリオ" panose="020B0604030504040204" pitchFamily="50" charset="-128"/>
              </a:rPr>
              <a:t>月</a:t>
            </a:r>
            <a:r>
              <a:rPr lang="en-US" altLang="ja-JP" sz="1400" i="1" dirty="0">
                <a:latin typeface="メイリオ" panose="020B0604030504040204" pitchFamily="50" charset="-128"/>
                <a:ea typeface="メイリオ" panose="020B0604030504040204" pitchFamily="50" charset="-128"/>
              </a:rPr>
              <a:t>18</a:t>
            </a:r>
            <a:r>
              <a:rPr lang="ja-JP" altLang="en-US" sz="1400" i="1" dirty="0">
                <a:latin typeface="メイリオ" panose="020B0604030504040204" pitchFamily="50" charset="-128"/>
                <a:ea typeface="メイリオ" panose="020B0604030504040204" pitchFamily="50" charset="-128"/>
              </a:rPr>
              <a:t>日時点</a:t>
            </a:r>
            <a:endParaRPr kumimoji="1" lang="ja-JP" altLang="en-US" sz="1400" i="1" dirty="0">
              <a:latin typeface="メイリオ" panose="020B0604030504040204" pitchFamily="50" charset="-128"/>
              <a:ea typeface="メイリオ" panose="020B0604030504040204" pitchFamily="50" charset="-128"/>
            </a:endParaRPr>
          </a:p>
        </p:txBody>
      </p:sp>
      <p:pic>
        <p:nvPicPr>
          <p:cNvPr id="3" name="オーディオ 2">
            <a:hlinkClick r:id="" action="ppaction://media"/>
            <a:extLst>
              <a:ext uri="{FF2B5EF4-FFF2-40B4-BE49-F238E27FC236}">
                <a16:creationId xmlns:a16="http://schemas.microsoft.com/office/drawing/2014/main" id="{478C1D5A-7179-4EFE-865E-1E41AA8C367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80131893"/>
      </p:ext>
    </p:extLst>
  </p:cSld>
  <p:clrMapOvr>
    <a:masterClrMapping/>
  </p:clrMapOvr>
  <mc:AlternateContent xmlns:mc="http://schemas.openxmlformats.org/markup-compatibility/2006" xmlns:p14="http://schemas.microsoft.com/office/powerpoint/2010/main">
    <mc:Choice Requires="p14">
      <p:transition spd="slow" p14:dur="2000" advTm="23230"/>
    </mc:Choice>
    <mc:Fallback xmlns="">
      <p:transition spd="slow" advTm="23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1347550"/>
          </a:xfrm>
          <a:solidFill>
            <a:schemeClr val="accent4">
              <a:lumMod val="20000"/>
              <a:lumOff val="80000"/>
            </a:schemeClr>
          </a:solidFill>
        </p:spPr>
        <p:txBody>
          <a:bodyPr vert="horz" lIns="63305" tIns="36000" rIns="63305" bIns="36000" rtlCol="0" anchor="ctr">
            <a:noAutofit/>
          </a:bodyPr>
          <a:lstStyle/>
          <a:p>
            <a:pPr algn="ctr">
              <a:lnSpc>
                <a:spcPct val="10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高齢者の活動は減少している</a:t>
            </a:r>
            <a:br>
              <a:rPr lang="en-US" altLang="ja-JP" sz="4000" b="1" dirty="0">
                <a:solidFill>
                  <a:srgbClr val="7030A0"/>
                </a:solidFill>
                <a:latin typeface="メイリオ" panose="020B0604030504040204" pitchFamily="50" charset="-128"/>
                <a:ea typeface="メイリオ" panose="020B0604030504040204" pitchFamily="50" charset="-128"/>
              </a:rPr>
            </a:br>
            <a:r>
              <a:rPr lang="ja-JP" altLang="en-US" sz="4000" b="1" dirty="0">
                <a:solidFill>
                  <a:srgbClr val="7030A0"/>
                </a:solidFill>
                <a:latin typeface="メイリオ" panose="020B0604030504040204" pitchFamily="50" charset="-128"/>
                <a:ea typeface="メイリオ" panose="020B0604030504040204" pitchFamily="50" charset="-128"/>
              </a:rPr>
              <a:t>　　→　活動をあげることも大切</a:t>
            </a:r>
            <a:endParaRPr lang="ja-JP" altLang="en-US" sz="5400" b="1" dirty="0">
              <a:solidFill>
                <a:srgbClr val="7030A0"/>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1">
            <a:extLst>
              <a:ext uri="{FF2B5EF4-FFF2-40B4-BE49-F238E27FC236}">
                <a16:creationId xmlns:a16="http://schemas.microsoft.com/office/drawing/2014/main" id="{EBD242DC-A05B-455F-9579-73C235E975C5}"/>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感染対策の話　</a:t>
            </a:r>
            <a:r>
              <a:rPr lang="ja-JP" altLang="en-US" sz="2000" dirty="0">
                <a:solidFill>
                  <a:srgbClr val="FF0000"/>
                </a:solidFill>
                <a:latin typeface="メイリオ" panose="020B0604030504040204" pitchFamily="50" charset="-128"/>
                <a:ea typeface="メイリオ" panose="020B0604030504040204" pitchFamily="50" charset="-128"/>
              </a:rPr>
              <a:t>主に新型コロナウイルスに対して</a:t>
            </a:r>
          </a:p>
        </p:txBody>
      </p:sp>
      <p:graphicFrame>
        <p:nvGraphicFramePr>
          <p:cNvPr id="8" name="コンテンツ プレースホルダー 6">
            <a:extLst>
              <a:ext uri="{FF2B5EF4-FFF2-40B4-BE49-F238E27FC236}">
                <a16:creationId xmlns:a16="http://schemas.microsoft.com/office/drawing/2014/main" id="{898C8C5D-1E78-4EC3-BF91-33D35C327794}"/>
              </a:ext>
            </a:extLst>
          </p:cNvPr>
          <p:cNvGraphicFramePr>
            <a:graphicFrameLocks/>
          </p:cNvGraphicFramePr>
          <p:nvPr>
            <p:extLst>
              <p:ext uri="{D42A27DB-BD31-4B8C-83A1-F6EECF244321}">
                <p14:modId xmlns:p14="http://schemas.microsoft.com/office/powerpoint/2010/main" val="3977447592"/>
              </p:ext>
            </p:extLst>
          </p:nvPr>
        </p:nvGraphicFramePr>
        <p:xfrm>
          <a:off x="1732401" y="1916832"/>
          <a:ext cx="9054752" cy="4532239"/>
        </p:xfrm>
        <a:graphic>
          <a:graphicData uri="http://schemas.openxmlformats.org/drawingml/2006/chart">
            <c:chart xmlns:c="http://schemas.openxmlformats.org/drawingml/2006/chart" xmlns:r="http://schemas.openxmlformats.org/officeDocument/2006/relationships" r:id="rId8"/>
          </a:graphicData>
        </a:graphic>
      </p:graphicFrame>
      <p:sp>
        <p:nvSpPr>
          <p:cNvPr id="10" name="右矢印 8">
            <a:extLst>
              <a:ext uri="{FF2B5EF4-FFF2-40B4-BE49-F238E27FC236}">
                <a16:creationId xmlns:a16="http://schemas.microsoft.com/office/drawing/2014/main" id="{607BEB7D-FF14-489B-80B9-35E005D04010}"/>
              </a:ext>
            </a:extLst>
          </p:cNvPr>
          <p:cNvSpPr/>
          <p:nvPr/>
        </p:nvSpPr>
        <p:spPr>
          <a:xfrm rot="1159098">
            <a:off x="8860374" y="3496961"/>
            <a:ext cx="1512168" cy="62326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13" name="右矢印 9">
            <a:extLst>
              <a:ext uri="{FF2B5EF4-FFF2-40B4-BE49-F238E27FC236}">
                <a16:creationId xmlns:a16="http://schemas.microsoft.com/office/drawing/2014/main" id="{3D52CA0D-5AB5-414D-B54C-10D1E9C4E054}"/>
              </a:ext>
            </a:extLst>
          </p:cNvPr>
          <p:cNvSpPr/>
          <p:nvPr/>
        </p:nvSpPr>
        <p:spPr>
          <a:xfrm rot="1069082">
            <a:off x="6874504" y="3866346"/>
            <a:ext cx="1512168" cy="62326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14" name="テキスト ボックス 13">
            <a:extLst>
              <a:ext uri="{FF2B5EF4-FFF2-40B4-BE49-F238E27FC236}">
                <a16:creationId xmlns:a16="http://schemas.microsoft.com/office/drawing/2014/main" id="{7F7454E7-15FF-4CFE-B0B3-B5113CDE41F2}"/>
              </a:ext>
            </a:extLst>
          </p:cNvPr>
          <p:cNvSpPr txBox="1"/>
          <p:nvPr/>
        </p:nvSpPr>
        <p:spPr>
          <a:xfrm>
            <a:off x="3862613" y="6449071"/>
            <a:ext cx="4948791" cy="276999"/>
          </a:xfrm>
          <a:prstGeom prst="rect">
            <a:avLst/>
          </a:prstGeom>
          <a:noFill/>
        </p:spPr>
        <p:txBody>
          <a:bodyPr wrap="none" rtlCol="0">
            <a:spAutoFit/>
          </a:bodyPr>
          <a:lstStyle/>
          <a:p>
            <a:r>
              <a:rPr kumimoji="1" lang="ja-JP" altLang="en-US" sz="1200" i="1" dirty="0">
                <a:latin typeface="BIZ UDPゴシック" panose="020B0400000000000000" pitchFamily="50" charset="-128"/>
                <a:ea typeface="BIZ UDPゴシック" panose="020B0400000000000000" pitchFamily="50" charset="-128"/>
              </a:rPr>
              <a:t>大西権亮ら　</a:t>
            </a:r>
            <a:r>
              <a:rPr lang="ja-JP" altLang="en-US" sz="1200" i="1" dirty="0">
                <a:latin typeface="BIZ UDPゴシック" panose="020B0400000000000000" pitchFamily="50" charset="-128"/>
                <a:ea typeface="BIZ UDPゴシック" panose="020B0400000000000000" pitchFamily="50" charset="-128"/>
              </a:rPr>
              <a:t>県北西部地域医療センター内の医療機関に対する調査より</a:t>
            </a:r>
            <a:endParaRPr lang="en-US" altLang="ja-JP" sz="1200" i="1" dirty="0">
              <a:latin typeface="BIZ UDPゴシック" panose="020B0400000000000000" pitchFamily="50" charset="-128"/>
              <a:ea typeface="BIZ UDPゴシック" panose="020B0400000000000000" pitchFamily="50" charset="-128"/>
            </a:endParaRPr>
          </a:p>
        </p:txBody>
      </p:sp>
      <p:pic>
        <p:nvPicPr>
          <p:cNvPr id="3" name="オーディオ 2">
            <a:hlinkClick r:id="" action="ppaction://media"/>
            <a:extLst>
              <a:ext uri="{FF2B5EF4-FFF2-40B4-BE49-F238E27FC236}">
                <a16:creationId xmlns:a16="http://schemas.microsoft.com/office/drawing/2014/main" id="{D01B14FD-FAAE-4AE2-A04F-CDBEDC77712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076091003"/>
      </p:ext>
    </p:extLst>
  </p:cSld>
  <p:clrMapOvr>
    <a:masterClrMapping/>
  </p:clrMapOvr>
  <mc:AlternateContent xmlns:mc="http://schemas.openxmlformats.org/markup-compatibility/2006" xmlns:p14="http://schemas.microsoft.com/office/powerpoint/2010/main">
    <mc:Choice Requires="p14">
      <p:transition spd="slow" p14:dur="2000" advTm="39390"/>
    </mc:Choice>
    <mc:Fallback xmlns="">
      <p:transition spd="slow" advTm="39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7" presetClass="emph" presetSubtype="0" fill="remove" grpId="0" nodeType="clickEffect">
                                  <p:stCondLst>
                                    <p:cond delay="0"/>
                                  </p:stCondLst>
                                  <p:childTnLst>
                                    <p:animClr clrSpc="rgb" dir="cw">
                                      <p:cBhvr override="childStyle">
                                        <p:cTn id="10" dur="250" autoRev="1" fill="remove"/>
                                        <p:tgtEl>
                                          <p:spTgt spid="10"/>
                                        </p:tgtEl>
                                        <p:attrNameLst>
                                          <p:attrName>style.color</p:attrName>
                                        </p:attrNameLst>
                                      </p:cBhvr>
                                      <p:to>
                                        <a:schemeClr val="bg1"/>
                                      </p:to>
                                    </p:animClr>
                                    <p:animClr clrSpc="rgb" dir="cw">
                                      <p:cBhvr>
                                        <p:cTn id="11" dur="250" autoRev="1" fill="remove"/>
                                        <p:tgtEl>
                                          <p:spTgt spid="10"/>
                                        </p:tgtEl>
                                        <p:attrNameLst>
                                          <p:attrName>fillcolor</p:attrName>
                                        </p:attrNameLst>
                                      </p:cBhvr>
                                      <p:to>
                                        <a:schemeClr val="bg1"/>
                                      </p:to>
                                    </p:animClr>
                                    <p:set>
                                      <p:cBhvr>
                                        <p:cTn id="12" dur="250" autoRev="1" fill="remove"/>
                                        <p:tgtEl>
                                          <p:spTgt spid="10"/>
                                        </p:tgtEl>
                                        <p:attrNameLst>
                                          <p:attrName>fill.type</p:attrName>
                                        </p:attrNameLst>
                                      </p:cBhvr>
                                      <p:to>
                                        <p:strVal val="solid"/>
                                      </p:to>
                                    </p:set>
                                    <p:set>
                                      <p:cBhvr>
                                        <p:cTn id="13" dur="250" autoRev="1" fill="remove"/>
                                        <p:tgtEl>
                                          <p:spTgt spid="10"/>
                                        </p:tgtEl>
                                        <p:attrNameLst>
                                          <p:attrName>fill.on</p:attrName>
                                        </p:attrNameLst>
                                      </p:cBhvr>
                                      <p:to>
                                        <p:strVal val="true"/>
                                      </p:to>
                                    </p:set>
                                  </p:childTnLst>
                                </p:cTn>
                              </p:par>
                              <p:par>
                                <p:cTn id="14" presetID="27" presetClass="emph" presetSubtype="0" fill="remove" grpId="0" nodeType="withEffect">
                                  <p:stCondLst>
                                    <p:cond delay="0"/>
                                  </p:stCondLst>
                                  <p:childTnLst>
                                    <p:animClr clrSpc="rgb" dir="cw">
                                      <p:cBhvr override="childStyle">
                                        <p:cTn id="15" dur="250" autoRev="1" fill="remove"/>
                                        <p:tgtEl>
                                          <p:spTgt spid="13"/>
                                        </p:tgtEl>
                                        <p:attrNameLst>
                                          <p:attrName>style.color</p:attrName>
                                        </p:attrNameLst>
                                      </p:cBhvr>
                                      <p:to>
                                        <a:schemeClr val="bg1"/>
                                      </p:to>
                                    </p:animClr>
                                    <p:animClr clrSpc="rgb" dir="cw">
                                      <p:cBhvr>
                                        <p:cTn id="16" dur="250" autoRev="1" fill="remove"/>
                                        <p:tgtEl>
                                          <p:spTgt spid="13"/>
                                        </p:tgtEl>
                                        <p:attrNameLst>
                                          <p:attrName>fillcolor</p:attrName>
                                        </p:attrNameLst>
                                      </p:cBhvr>
                                      <p:to>
                                        <a:schemeClr val="bg1"/>
                                      </p:to>
                                    </p:animClr>
                                    <p:set>
                                      <p:cBhvr>
                                        <p:cTn id="17" dur="250" autoRev="1" fill="remove"/>
                                        <p:tgtEl>
                                          <p:spTgt spid="13"/>
                                        </p:tgtEl>
                                        <p:attrNameLst>
                                          <p:attrName>fill.type</p:attrName>
                                        </p:attrNameLst>
                                      </p:cBhvr>
                                      <p:to>
                                        <p:strVal val="solid"/>
                                      </p:to>
                                    </p:set>
                                    <p:set>
                                      <p:cBhvr>
                                        <p:cTn id="18" dur="250" autoRev="1" fill="remove"/>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0"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1347550"/>
          </a:xfrm>
          <a:solidFill>
            <a:schemeClr val="accent4">
              <a:lumMod val="20000"/>
              <a:lumOff val="80000"/>
            </a:schemeClr>
          </a:solidFill>
        </p:spPr>
        <p:txBody>
          <a:bodyPr vert="horz" lIns="63305" tIns="36000" rIns="63305" bIns="36000" rtlCol="0" anchor="ctr">
            <a:noAutofit/>
          </a:bodyPr>
          <a:lstStyle/>
          <a:p>
            <a:pPr algn="ctr">
              <a:lnSpc>
                <a:spcPct val="100000"/>
              </a:lnSpc>
              <a:spcBef>
                <a:spcPts val="0"/>
              </a:spcBef>
            </a:pPr>
            <a:r>
              <a:rPr lang="ja-JP" altLang="en-US" sz="5400" b="1" dirty="0">
                <a:solidFill>
                  <a:srgbClr val="7030A0"/>
                </a:solidFill>
                <a:latin typeface="メイリオ" panose="020B0604030504040204" pitchFamily="50" charset="-128"/>
                <a:ea typeface="メイリオ" panose="020B0604030504040204" pitchFamily="50" charset="-128"/>
              </a:rPr>
              <a:t>フレイル</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1">
            <a:extLst>
              <a:ext uri="{FF2B5EF4-FFF2-40B4-BE49-F238E27FC236}">
                <a16:creationId xmlns:a16="http://schemas.microsoft.com/office/drawing/2014/main" id="{EBD242DC-A05B-455F-9579-73C235E975C5}"/>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感染対策の話　</a:t>
            </a:r>
            <a:r>
              <a:rPr lang="ja-JP" altLang="en-US" sz="2000" dirty="0">
                <a:solidFill>
                  <a:srgbClr val="FF0000"/>
                </a:solidFill>
                <a:latin typeface="メイリオ" panose="020B0604030504040204" pitchFamily="50" charset="-128"/>
                <a:ea typeface="メイリオ" panose="020B0604030504040204" pitchFamily="50" charset="-128"/>
              </a:rPr>
              <a:t>主に新型コロナウイルスに対して</a:t>
            </a:r>
          </a:p>
        </p:txBody>
      </p:sp>
      <p:sp>
        <p:nvSpPr>
          <p:cNvPr id="15" name="直角三角形 14">
            <a:extLst>
              <a:ext uri="{FF2B5EF4-FFF2-40B4-BE49-F238E27FC236}">
                <a16:creationId xmlns:a16="http://schemas.microsoft.com/office/drawing/2014/main" id="{EB513F13-07DD-4914-99EF-AC8506004B38}"/>
              </a:ext>
            </a:extLst>
          </p:cNvPr>
          <p:cNvSpPr/>
          <p:nvPr/>
        </p:nvSpPr>
        <p:spPr>
          <a:xfrm>
            <a:off x="2058070" y="3523839"/>
            <a:ext cx="8270720" cy="2543967"/>
          </a:xfrm>
          <a:prstGeom prst="rtTriangle">
            <a:avLst/>
          </a:prstGeom>
          <a:gradFill>
            <a:gsLst>
              <a:gs pos="0">
                <a:srgbClr val="00B0F0"/>
              </a:gs>
              <a:gs pos="50000">
                <a:schemeClr val="accent1">
                  <a:tint val="44500"/>
                  <a:satMod val="160000"/>
                </a:schemeClr>
              </a:gs>
              <a:gs pos="100000">
                <a:srgbClr val="FF00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139140B3-229A-476F-8B6A-2C1561DE1506}"/>
              </a:ext>
            </a:extLst>
          </p:cNvPr>
          <p:cNvSpPr txBox="1"/>
          <p:nvPr/>
        </p:nvSpPr>
        <p:spPr>
          <a:xfrm>
            <a:off x="335360" y="2788492"/>
            <a:ext cx="108012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kumimoji="1" lang="ja-JP" altLang="en-US" sz="3200" dirty="0">
                <a:latin typeface="メイリオ" panose="020B0604030504040204" pitchFamily="50" charset="-128"/>
                <a:ea typeface="メイリオ" panose="020B0604030504040204" pitchFamily="50" charset="-128"/>
              </a:rPr>
              <a:t>自立</a:t>
            </a:r>
          </a:p>
        </p:txBody>
      </p:sp>
      <p:sp>
        <p:nvSpPr>
          <p:cNvPr id="3" name="正方形/長方形 2"/>
          <p:cNvSpPr/>
          <p:nvPr/>
        </p:nvSpPr>
        <p:spPr>
          <a:xfrm>
            <a:off x="1694795" y="2200508"/>
            <a:ext cx="8802410" cy="584775"/>
          </a:xfrm>
          <a:prstGeom prst="rect">
            <a:avLst/>
          </a:prstGeom>
        </p:spPr>
        <p:txBody>
          <a:bodyPr wrap="none">
            <a:spAutoFit/>
          </a:bodyPr>
          <a:lstStyle/>
          <a:p>
            <a:r>
              <a:rPr lang="ja-JP" altLang="en-US" sz="3200" dirty="0">
                <a:latin typeface="メイリオ" panose="020B0604030504040204" pitchFamily="50" charset="-128"/>
                <a:ea typeface="メイリオ" panose="020B0604030504040204" pitchFamily="50" charset="-128"/>
              </a:rPr>
              <a:t>「加齢などによって機能が衰えてきた高齢者」</a:t>
            </a:r>
            <a:endParaRPr lang="en-US" altLang="ja-JP" sz="3200" dirty="0">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1643239" y="3249923"/>
            <a:ext cx="1512168"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ctr"/>
            <a:r>
              <a:rPr kumimoji="1" lang="ja-JP" altLang="en-US" sz="3600" dirty="0">
                <a:latin typeface="メイリオ" panose="020B0604030504040204" pitchFamily="50" charset="-128"/>
                <a:ea typeface="メイリオ" panose="020B0604030504040204" pitchFamily="50" charset="-128"/>
              </a:rPr>
              <a:t>健康</a:t>
            </a:r>
          </a:p>
        </p:txBody>
      </p:sp>
      <p:sp>
        <p:nvSpPr>
          <p:cNvPr id="22" name="テキスト ボックス 21"/>
          <p:cNvSpPr txBox="1"/>
          <p:nvPr/>
        </p:nvSpPr>
        <p:spPr>
          <a:xfrm>
            <a:off x="4816374" y="4365104"/>
            <a:ext cx="2517616"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ctr"/>
            <a:r>
              <a:rPr kumimoji="1" lang="ja-JP" altLang="en-US" sz="3600" dirty="0">
                <a:latin typeface="メイリオ" panose="020B0604030504040204" pitchFamily="50" charset="-128"/>
                <a:ea typeface="メイリオ" panose="020B0604030504040204" pitchFamily="50" charset="-128"/>
              </a:rPr>
              <a:t>フレイル</a:t>
            </a:r>
          </a:p>
        </p:txBody>
      </p:sp>
      <p:sp>
        <p:nvSpPr>
          <p:cNvPr id="23" name="テキスト ボックス 22"/>
          <p:cNvSpPr txBox="1"/>
          <p:nvPr/>
        </p:nvSpPr>
        <p:spPr>
          <a:xfrm>
            <a:off x="8597230" y="5648776"/>
            <a:ext cx="2244060"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ctr">
            <a:spAutoFit/>
          </a:bodyPr>
          <a:lstStyle/>
          <a:p>
            <a:pPr algn="ctr"/>
            <a:r>
              <a:rPr kumimoji="1" lang="ja-JP" altLang="en-US" sz="2800" dirty="0">
                <a:latin typeface="メイリオ" panose="020B0604030504040204" pitchFamily="50" charset="-128"/>
                <a:ea typeface="メイリオ" panose="020B0604030504040204" pitchFamily="50" charset="-128"/>
              </a:rPr>
              <a:t>要介護状態</a:t>
            </a:r>
          </a:p>
        </p:txBody>
      </p:sp>
      <p:pic>
        <p:nvPicPr>
          <p:cNvPr id="8" name="オーディオ 7">
            <a:hlinkClick r:id="" action="ppaction://media"/>
            <a:extLst>
              <a:ext uri="{FF2B5EF4-FFF2-40B4-BE49-F238E27FC236}">
                <a16:creationId xmlns:a16="http://schemas.microsoft.com/office/drawing/2014/main" id="{E371246B-C46A-4AF7-9DF4-09B7FAE4FB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04948639"/>
      </p:ext>
    </p:extLst>
  </p:cSld>
  <p:clrMapOvr>
    <a:masterClrMapping/>
  </p:clrMapOvr>
  <mc:AlternateContent xmlns:mc="http://schemas.openxmlformats.org/markup-compatibility/2006" xmlns:p14="http://schemas.microsoft.com/office/powerpoint/2010/main">
    <mc:Choice Requires="p14">
      <p:transition spd="slow" p14:dur="2000" advTm="19700"/>
    </mc:Choice>
    <mc:Fallback xmlns="">
      <p:transition spd="slow" advTm="19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まずはコロナのおさらい</a:t>
            </a:r>
            <a:endParaRPr lang="ja-JP" altLang="en-US" sz="4800" b="1" dirty="0">
              <a:solidFill>
                <a:srgbClr val="7030A0"/>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1">
            <a:extLst>
              <a:ext uri="{FF2B5EF4-FFF2-40B4-BE49-F238E27FC236}">
                <a16:creationId xmlns:a16="http://schemas.microsoft.com/office/drawing/2014/main" id="{EBD242DC-A05B-455F-9579-73C235E975C5}"/>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感染対策の話　</a:t>
            </a:r>
            <a:r>
              <a:rPr lang="ja-JP" altLang="en-US" sz="2000" dirty="0">
                <a:solidFill>
                  <a:srgbClr val="FF0000"/>
                </a:solidFill>
                <a:latin typeface="メイリオ" panose="020B0604030504040204" pitchFamily="50" charset="-128"/>
                <a:ea typeface="メイリオ" panose="020B0604030504040204" pitchFamily="50" charset="-128"/>
              </a:rPr>
              <a:t>主に新型コロナウイルスに対して</a:t>
            </a:r>
          </a:p>
        </p:txBody>
      </p:sp>
      <p:pic>
        <p:nvPicPr>
          <p:cNvPr id="5" name="オーディオ 4">
            <a:hlinkClick r:id="" action="ppaction://media"/>
            <a:extLst>
              <a:ext uri="{FF2B5EF4-FFF2-40B4-BE49-F238E27FC236}">
                <a16:creationId xmlns:a16="http://schemas.microsoft.com/office/drawing/2014/main" id="{F8A335FB-76CF-4EB9-8534-EA295A33F2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53320535"/>
      </p:ext>
    </p:extLst>
  </p:cSld>
  <p:clrMapOvr>
    <a:masterClrMapping/>
  </p:clrMapOvr>
  <mc:AlternateContent xmlns:mc="http://schemas.openxmlformats.org/markup-compatibility/2006" xmlns:p14="http://schemas.microsoft.com/office/powerpoint/2010/main">
    <mc:Choice Requires="p14">
      <p:transition spd="slow" p14:dur="2000" advTm="13454"/>
    </mc:Choice>
    <mc:Fallback xmlns="">
      <p:transition spd="slow" advTm="13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328"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新型コロナウイルスとは</a:t>
            </a:r>
            <a:r>
              <a:rPr lang="en-US" altLang="ja-JP" sz="4000" b="1" dirty="0">
                <a:solidFill>
                  <a:srgbClr val="7030A0"/>
                </a:solidFill>
                <a:latin typeface="メイリオ" panose="020B0604030504040204" pitchFamily="50" charset="-128"/>
                <a:ea typeface="メイリオ" panose="020B0604030504040204" pitchFamily="50" charset="-128"/>
              </a:rPr>
              <a:t>?</a:t>
            </a:r>
            <a:endParaRPr lang="ja-JP" altLang="en-US" sz="5400" b="1" dirty="0">
              <a:solidFill>
                <a:srgbClr val="7030A0"/>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1">
            <a:extLst>
              <a:ext uri="{FF2B5EF4-FFF2-40B4-BE49-F238E27FC236}">
                <a16:creationId xmlns:a16="http://schemas.microsoft.com/office/drawing/2014/main" id="{EBD242DC-A05B-455F-9579-73C235E975C5}"/>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感染対策の話　</a:t>
            </a:r>
            <a:r>
              <a:rPr lang="ja-JP" altLang="en-US" sz="2000" dirty="0">
                <a:solidFill>
                  <a:srgbClr val="FF0000"/>
                </a:solidFill>
                <a:latin typeface="メイリオ" panose="020B0604030504040204" pitchFamily="50" charset="-128"/>
                <a:ea typeface="メイリオ" panose="020B0604030504040204" pitchFamily="50" charset="-128"/>
              </a:rPr>
              <a:t>主に新型コロナウイルスに対して</a:t>
            </a:r>
          </a:p>
        </p:txBody>
      </p:sp>
      <p:sp>
        <p:nvSpPr>
          <p:cNvPr id="8" name="コンテンツ プレースホルダー 2">
            <a:extLst>
              <a:ext uri="{FF2B5EF4-FFF2-40B4-BE49-F238E27FC236}">
                <a16:creationId xmlns:a16="http://schemas.microsoft.com/office/drawing/2014/main" id="{ABE87FFE-D8C1-4888-BC5B-EF6A3BE438DF}"/>
              </a:ext>
            </a:extLst>
          </p:cNvPr>
          <p:cNvSpPr txBox="1">
            <a:spLocks/>
          </p:cNvSpPr>
          <p:nvPr/>
        </p:nvSpPr>
        <p:spPr>
          <a:xfrm>
            <a:off x="299356" y="1700808"/>
            <a:ext cx="11593288" cy="472915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50000"/>
              </a:lnSpc>
            </a:pPr>
            <a:r>
              <a:rPr lang="ja-JP" altLang="en-US" sz="3200" b="1" dirty="0">
                <a:latin typeface="メイリオ" panose="020B0604030504040204" pitchFamily="50" charset="-128"/>
                <a:ea typeface="メイリオ" panose="020B0604030504040204" pitchFamily="50" charset="-128"/>
              </a:rPr>
              <a:t>飛沫</a:t>
            </a:r>
            <a:r>
              <a:rPr lang="ja-JP" altLang="en-US" sz="3200" dirty="0">
                <a:latin typeface="メイリオ" panose="020B0604030504040204" pitchFamily="50" charset="-128"/>
                <a:ea typeface="メイリオ" panose="020B0604030504040204" pitchFamily="50" charset="-128"/>
              </a:rPr>
              <a:t>（つばのしぶき）および</a:t>
            </a:r>
            <a:r>
              <a:rPr lang="ja-JP" altLang="en-US" sz="3200" b="1" dirty="0">
                <a:latin typeface="メイリオ" panose="020B0604030504040204" pitchFamily="50" charset="-128"/>
                <a:ea typeface="メイリオ" panose="020B0604030504040204" pitchFamily="50" charset="-128"/>
              </a:rPr>
              <a:t>接触</a:t>
            </a:r>
            <a:r>
              <a:rPr lang="ja-JP" altLang="en-US" sz="3200" dirty="0">
                <a:latin typeface="メイリオ" panose="020B0604030504040204" pitchFamily="50" charset="-128"/>
                <a:ea typeface="メイリオ" panose="020B0604030504040204" pitchFamily="50" charset="-128"/>
              </a:rPr>
              <a:t>でヒト−ヒト感染を起こす</a:t>
            </a:r>
            <a:endParaRPr lang="en-US" altLang="ja-JP" sz="3200" dirty="0">
              <a:latin typeface="メイリオ" panose="020B0604030504040204" pitchFamily="50" charset="-128"/>
              <a:ea typeface="メイリオ" panose="020B0604030504040204" pitchFamily="50" charset="-128"/>
            </a:endParaRPr>
          </a:p>
          <a:p>
            <a:pPr>
              <a:lnSpc>
                <a:spcPct val="100000"/>
              </a:lnSpc>
            </a:pPr>
            <a:r>
              <a:rPr lang="ja-JP" altLang="en-US" sz="3200" dirty="0">
                <a:latin typeface="メイリオ" panose="020B0604030504040204" pitchFamily="50" charset="-128"/>
                <a:ea typeface="メイリオ" panose="020B0604030504040204" pitchFamily="50" charset="-128"/>
              </a:rPr>
              <a:t>ただし、従来考えられていた飛沫感染の概念を超えて広範囲に感染を起こす可能性</a:t>
            </a:r>
          </a:p>
          <a:p>
            <a:pPr>
              <a:lnSpc>
                <a:spcPct val="150000"/>
              </a:lnSpc>
            </a:pPr>
            <a:r>
              <a:rPr lang="ja-JP" altLang="en-US" sz="3200" dirty="0">
                <a:latin typeface="メイリオ" panose="020B0604030504040204" pitchFamily="50" charset="-128"/>
                <a:ea typeface="メイリオ" panose="020B0604030504040204" pitchFamily="50" charset="-128"/>
              </a:rPr>
              <a:t>注意すべき点は</a:t>
            </a:r>
            <a:r>
              <a:rPr lang="ja-JP" altLang="en-US" sz="3200" b="1" dirty="0">
                <a:solidFill>
                  <a:srgbClr val="FF0000"/>
                </a:solidFill>
                <a:latin typeface="メイリオ" panose="020B0604030504040204" pitchFamily="50" charset="-128"/>
                <a:ea typeface="メイリオ" panose="020B0604030504040204" pitchFamily="50" charset="-128"/>
              </a:rPr>
              <a:t>無症候の感染者</a:t>
            </a:r>
            <a:r>
              <a:rPr lang="ja-JP" altLang="en-US" sz="3200" dirty="0">
                <a:latin typeface="メイリオ" panose="020B0604030504040204" pitchFamily="50" charset="-128"/>
                <a:ea typeface="メイリオ" panose="020B0604030504040204" pitchFamily="50" charset="-128"/>
              </a:rPr>
              <a:t>であっても感染力があること</a:t>
            </a:r>
            <a:endParaRPr lang="en-US" altLang="ja-JP" sz="3200" dirty="0">
              <a:latin typeface="メイリオ" panose="020B0604030504040204" pitchFamily="50" charset="-128"/>
              <a:ea typeface="メイリオ" panose="020B0604030504040204" pitchFamily="50" charset="-128"/>
            </a:endParaRPr>
          </a:p>
          <a:p>
            <a:pPr>
              <a:lnSpc>
                <a:spcPct val="150000"/>
              </a:lnSpc>
            </a:pPr>
            <a:r>
              <a:rPr lang="ja-JP" altLang="en-US" sz="3200" dirty="0">
                <a:latin typeface="メイリオ" panose="020B0604030504040204" pitchFamily="50" charset="-128"/>
                <a:ea typeface="メイリオ" panose="020B0604030504040204" pitchFamily="50" charset="-128"/>
              </a:rPr>
              <a:t>症状が出る前に感染力を発揮</a:t>
            </a:r>
            <a:endParaRPr lang="en-US" altLang="ja-JP" sz="3200" dirty="0">
              <a:latin typeface="メイリオ" panose="020B0604030504040204" pitchFamily="50" charset="-128"/>
              <a:ea typeface="メイリオ" panose="020B0604030504040204" pitchFamily="50" charset="-128"/>
            </a:endParaRPr>
          </a:p>
          <a:p>
            <a:pPr>
              <a:lnSpc>
                <a:spcPct val="100000"/>
              </a:lnSpc>
            </a:pPr>
            <a:r>
              <a:rPr lang="ja-JP" altLang="en-US" sz="3200" dirty="0">
                <a:latin typeface="メイリオ" panose="020B0604030504040204" pitchFamily="50" charset="-128"/>
                <a:ea typeface="メイリオ" panose="020B0604030504040204" pitchFamily="50" charset="-128"/>
              </a:rPr>
              <a:t>そのため、何の症状も無い人あるいは咽頭痛程度の人が周囲の人に感染させてしまう可能性があり、感染拡大の要因のひとつ</a:t>
            </a:r>
          </a:p>
          <a:p>
            <a:pPr>
              <a:lnSpc>
                <a:spcPct val="150000"/>
              </a:lnSpc>
            </a:pPr>
            <a:r>
              <a:rPr lang="ja-JP" altLang="en-US" sz="3200" dirty="0">
                <a:latin typeface="メイリオ" panose="020B0604030504040204" pitchFamily="50" charset="-128"/>
                <a:ea typeface="メイリオ" panose="020B0604030504040204" pitchFamily="50" charset="-128"/>
              </a:rPr>
              <a:t>感染力は一人の感染者から</a:t>
            </a:r>
            <a:r>
              <a:rPr lang="en-US" altLang="ja-JP" sz="3200" dirty="0">
                <a:latin typeface="メイリオ" panose="020B0604030504040204" pitchFamily="50" charset="-128"/>
                <a:ea typeface="メイリオ" panose="020B0604030504040204" pitchFamily="50" charset="-128"/>
              </a:rPr>
              <a:t>2〜3</a:t>
            </a:r>
            <a:r>
              <a:rPr lang="ja-JP" altLang="en-US" sz="3200" dirty="0">
                <a:latin typeface="メイリオ" panose="020B0604030504040204" pitchFamily="50" charset="-128"/>
                <a:ea typeface="メイリオ" panose="020B0604030504040204" pitchFamily="50" charset="-128"/>
              </a:rPr>
              <a:t>人程度に感染</a:t>
            </a:r>
          </a:p>
        </p:txBody>
      </p:sp>
      <p:pic>
        <p:nvPicPr>
          <p:cNvPr id="5" name="オーディオ 4">
            <a:hlinkClick r:id="" action="ppaction://media"/>
            <a:extLst>
              <a:ext uri="{FF2B5EF4-FFF2-40B4-BE49-F238E27FC236}">
                <a16:creationId xmlns:a16="http://schemas.microsoft.com/office/drawing/2014/main" id="{09E21BF6-FD30-4599-9622-5D84CF31E4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15758485"/>
      </p:ext>
    </p:extLst>
  </p:cSld>
  <p:clrMapOvr>
    <a:masterClrMapping/>
  </p:clrMapOvr>
  <mc:AlternateContent xmlns:mc="http://schemas.openxmlformats.org/markup-compatibility/2006" xmlns:p14="http://schemas.microsoft.com/office/powerpoint/2010/main">
    <mc:Choice Requires="p14">
      <p:transition spd="slow" p14:dur="2000" advTm="54935"/>
    </mc:Choice>
    <mc:Fallback xmlns="">
      <p:transition spd="slow" advTm="54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新型コロナウイルスの症状</a:t>
            </a:r>
            <a:endParaRPr lang="ja-JP" altLang="en-US" sz="5400" b="1" dirty="0">
              <a:solidFill>
                <a:srgbClr val="7030A0"/>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1">
            <a:extLst>
              <a:ext uri="{FF2B5EF4-FFF2-40B4-BE49-F238E27FC236}">
                <a16:creationId xmlns:a16="http://schemas.microsoft.com/office/drawing/2014/main" id="{EBD242DC-A05B-455F-9579-73C235E975C5}"/>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感染対策の話　</a:t>
            </a:r>
            <a:r>
              <a:rPr lang="ja-JP" altLang="en-US" sz="2000" dirty="0">
                <a:solidFill>
                  <a:srgbClr val="FF0000"/>
                </a:solidFill>
                <a:latin typeface="メイリオ" panose="020B0604030504040204" pitchFamily="50" charset="-128"/>
                <a:ea typeface="メイリオ" panose="020B0604030504040204" pitchFamily="50" charset="-128"/>
              </a:rPr>
              <a:t>主に新型コロナウイルスに対して</a:t>
            </a:r>
          </a:p>
        </p:txBody>
      </p:sp>
      <p:sp>
        <p:nvSpPr>
          <p:cNvPr id="10" name="コンテンツ プレースホルダー 2">
            <a:extLst>
              <a:ext uri="{FF2B5EF4-FFF2-40B4-BE49-F238E27FC236}">
                <a16:creationId xmlns:a16="http://schemas.microsoft.com/office/drawing/2014/main" id="{9DF85A3C-245A-4651-8D85-76CFD8AEA79C}"/>
              </a:ext>
            </a:extLst>
          </p:cNvPr>
          <p:cNvSpPr txBox="1">
            <a:spLocks/>
          </p:cNvSpPr>
          <p:nvPr/>
        </p:nvSpPr>
        <p:spPr>
          <a:xfrm>
            <a:off x="911424" y="1802979"/>
            <a:ext cx="10784412" cy="46882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10000"/>
              </a:lnSpc>
            </a:pPr>
            <a:r>
              <a:rPr lang="ja-JP" altLang="en-US" sz="3200" dirty="0">
                <a:latin typeface="メイリオ" panose="020B0604030504040204" pitchFamily="50" charset="-128"/>
                <a:ea typeface="メイリオ" panose="020B0604030504040204" pitchFamily="50" charset="-128"/>
              </a:rPr>
              <a:t>発熱</a:t>
            </a:r>
            <a:r>
              <a:rPr lang="zh-TW" altLang="en-US" sz="3200" dirty="0">
                <a:latin typeface="メイリオ" panose="020B0604030504040204" pitchFamily="50" charset="-128"/>
                <a:ea typeface="メイリオ" panose="020B0604030504040204" pitchFamily="50" charset="-128"/>
              </a:rPr>
              <a:t>、咳、筋</a:t>
            </a:r>
            <a:r>
              <a:rPr lang="ja-JP" altLang="en-US" sz="3200" dirty="0">
                <a:latin typeface="メイリオ" panose="020B0604030504040204" pitchFamily="50" charset="-128"/>
                <a:ea typeface="メイリオ" panose="020B0604030504040204" pitchFamily="50" charset="-128"/>
              </a:rPr>
              <a:t>肉</a:t>
            </a:r>
            <a:r>
              <a:rPr lang="zh-TW" altLang="en-US" sz="3200" dirty="0">
                <a:latin typeface="メイリオ" panose="020B0604030504040204" pitchFamily="50" charset="-128"/>
                <a:ea typeface="メイリオ" panose="020B0604030504040204" pitchFamily="50" charset="-128"/>
              </a:rPr>
              <a:t>痛、倦</a:t>
            </a:r>
            <a:r>
              <a:rPr lang="ja-JP" altLang="en-US" sz="3200" dirty="0">
                <a:latin typeface="メイリオ" panose="020B0604030504040204" pitchFamily="50" charset="-128"/>
                <a:ea typeface="メイリオ" panose="020B0604030504040204" pitchFamily="50" charset="-128"/>
              </a:rPr>
              <a:t>怠感、呼吸困難などが比較的多くみられる</a:t>
            </a:r>
            <a:endParaRPr lang="en-US" altLang="ja-JP" sz="3200" dirty="0">
              <a:latin typeface="メイリオ" panose="020B0604030504040204" pitchFamily="50" charset="-128"/>
              <a:ea typeface="メイリオ" panose="020B0604030504040204" pitchFamily="50" charset="-128"/>
            </a:endParaRPr>
          </a:p>
          <a:p>
            <a:pPr>
              <a:lnSpc>
                <a:spcPct val="150000"/>
              </a:lnSpc>
            </a:pPr>
            <a:r>
              <a:rPr lang="ja-JP" altLang="en-US" sz="3200" dirty="0">
                <a:latin typeface="メイリオ" panose="020B0604030504040204" pitchFamily="50" charset="-128"/>
                <a:ea typeface="メイリオ" panose="020B0604030504040204" pitchFamily="50" charset="-128"/>
              </a:rPr>
              <a:t>味覚障害、嗅覚障害が特徴的</a:t>
            </a:r>
            <a:endParaRPr lang="en-US" altLang="ja-JP" sz="3200" dirty="0">
              <a:latin typeface="メイリオ" panose="020B0604030504040204" pitchFamily="50" charset="-128"/>
              <a:ea typeface="メイリオ" panose="020B0604030504040204" pitchFamily="50" charset="-128"/>
            </a:endParaRPr>
          </a:p>
          <a:p>
            <a:pPr>
              <a:lnSpc>
                <a:spcPct val="150000"/>
              </a:lnSpc>
            </a:pPr>
            <a:r>
              <a:rPr lang="en-US" altLang="ja-JP" sz="3200" b="1" dirty="0">
                <a:solidFill>
                  <a:srgbClr val="FF0000"/>
                </a:solidFill>
                <a:latin typeface="メイリオ" panose="020B0604030504040204" pitchFamily="50" charset="-128"/>
                <a:ea typeface="メイリオ" panose="020B0604030504040204" pitchFamily="50" charset="-128"/>
              </a:rPr>
              <a:t>30-40%</a:t>
            </a:r>
            <a:r>
              <a:rPr lang="ja-JP" altLang="en-US" sz="3200" b="1" dirty="0">
                <a:solidFill>
                  <a:srgbClr val="FF0000"/>
                </a:solidFill>
                <a:latin typeface="メイリオ" panose="020B0604030504040204" pitchFamily="50" charset="-128"/>
                <a:ea typeface="メイリオ" panose="020B0604030504040204" pitchFamily="50" charset="-128"/>
              </a:rPr>
              <a:t>が無症状</a:t>
            </a:r>
            <a:endParaRPr lang="en-US" altLang="ja-JP" sz="3200" b="1" dirty="0">
              <a:solidFill>
                <a:srgbClr val="FF0000"/>
              </a:solidFill>
              <a:latin typeface="メイリオ" panose="020B0604030504040204" pitchFamily="50" charset="-128"/>
              <a:ea typeface="メイリオ" panose="020B0604030504040204" pitchFamily="50" charset="-128"/>
            </a:endParaRPr>
          </a:p>
          <a:p>
            <a:pPr>
              <a:lnSpc>
                <a:spcPct val="150000"/>
              </a:lnSpc>
            </a:pPr>
            <a:r>
              <a:rPr lang="ja-JP" altLang="en-US" sz="3200" b="1" dirty="0">
                <a:latin typeface="メイリオ" panose="020B0604030504040204" pitchFamily="50" charset="-128"/>
                <a:ea typeface="メイリオ" panose="020B0604030504040204" pitchFamily="50" charset="-128"/>
              </a:rPr>
              <a:t>潜伏期は</a:t>
            </a:r>
            <a:r>
              <a:rPr lang="en-US" altLang="ja-JP" sz="3200" b="1" dirty="0">
                <a:latin typeface="メイリオ" panose="020B0604030504040204" pitchFamily="50" charset="-128"/>
                <a:ea typeface="メイリオ" panose="020B0604030504040204" pitchFamily="50" charset="-128"/>
              </a:rPr>
              <a:t>5</a:t>
            </a:r>
            <a:r>
              <a:rPr lang="ja-JP" altLang="en-US" sz="3200" b="1" dirty="0">
                <a:latin typeface="メイリオ" panose="020B0604030504040204" pitchFamily="50" charset="-128"/>
                <a:ea typeface="メイリオ" panose="020B0604030504040204" pitchFamily="50" charset="-128"/>
              </a:rPr>
              <a:t>日、最大</a:t>
            </a:r>
            <a:r>
              <a:rPr lang="en-US" altLang="ja-JP" sz="3200" b="1" dirty="0">
                <a:latin typeface="メイリオ" panose="020B0604030504040204" pitchFamily="50" charset="-128"/>
                <a:ea typeface="メイリオ" panose="020B0604030504040204" pitchFamily="50" charset="-128"/>
              </a:rPr>
              <a:t>14</a:t>
            </a:r>
            <a:r>
              <a:rPr lang="ja-JP" altLang="en-US" sz="3200" b="1" dirty="0">
                <a:latin typeface="メイリオ" panose="020B0604030504040204" pitchFamily="50" charset="-128"/>
                <a:ea typeface="メイリオ" panose="020B0604030504040204" pitchFamily="50" charset="-128"/>
              </a:rPr>
              <a:t>日</a:t>
            </a:r>
            <a:endParaRPr lang="en-US" altLang="ja-JP" sz="3200" b="1" dirty="0">
              <a:latin typeface="メイリオ" panose="020B0604030504040204" pitchFamily="50" charset="-128"/>
              <a:ea typeface="メイリオ" panose="020B0604030504040204" pitchFamily="50" charset="-128"/>
            </a:endParaRPr>
          </a:p>
          <a:p>
            <a:pPr>
              <a:lnSpc>
                <a:spcPct val="150000"/>
              </a:lnSpc>
            </a:pPr>
            <a:r>
              <a:rPr lang="ja-JP" altLang="en-US" sz="3200" b="1" dirty="0">
                <a:solidFill>
                  <a:srgbClr val="FF0000"/>
                </a:solidFill>
                <a:latin typeface="メイリオ" panose="020B0604030504040204" pitchFamily="50" charset="-128"/>
                <a:ea typeface="メイリオ" panose="020B0604030504040204" pitchFamily="50" charset="-128"/>
              </a:rPr>
              <a:t>臨床症状で新型コロナウイルスを診断することは困難</a:t>
            </a:r>
            <a:endParaRPr lang="en-US" altLang="ja-JP" sz="3200" b="1" dirty="0">
              <a:solidFill>
                <a:srgbClr val="FF0000"/>
              </a:solidFill>
              <a:latin typeface="メイリオ" panose="020B0604030504040204" pitchFamily="50" charset="-128"/>
              <a:ea typeface="メイリオ" panose="020B0604030504040204" pitchFamily="50" charset="-128"/>
            </a:endParaRPr>
          </a:p>
        </p:txBody>
      </p:sp>
      <p:pic>
        <p:nvPicPr>
          <p:cNvPr id="5" name="オーディオ 4">
            <a:hlinkClick r:id="" action="ppaction://media"/>
            <a:extLst>
              <a:ext uri="{FF2B5EF4-FFF2-40B4-BE49-F238E27FC236}">
                <a16:creationId xmlns:a16="http://schemas.microsoft.com/office/drawing/2014/main" id="{4587631E-D499-4E14-997D-E304DB7176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39159678"/>
      </p:ext>
    </p:extLst>
  </p:cSld>
  <p:clrMapOvr>
    <a:masterClrMapping/>
  </p:clrMapOvr>
  <mc:AlternateContent xmlns:mc="http://schemas.openxmlformats.org/markup-compatibility/2006" xmlns:p14="http://schemas.microsoft.com/office/powerpoint/2010/main">
    <mc:Choice Requires="p14">
      <p:transition spd="slow" p14:dur="2000" advTm="50436"/>
    </mc:Choice>
    <mc:Fallback xmlns="">
      <p:transition spd="slow" advTm="50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sz="4000" b="1" dirty="0">
                <a:solidFill>
                  <a:srgbClr val="7030A0"/>
                </a:solidFill>
                <a:latin typeface="メイリオ" panose="020B0604030504040204" pitchFamily="50" charset="-128"/>
                <a:ea typeface="メイリオ" panose="020B0604030504040204" pitchFamily="50" charset="-128"/>
              </a:rPr>
              <a:t>新型コロナウイルス感染症を疑う行動</a:t>
            </a:r>
            <a:endParaRPr lang="ja-JP" altLang="en-US" sz="6000" b="1" dirty="0">
              <a:solidFill>
                <a:srgbClr val="7030A0"/>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20" name="タイトル 1">
            <a:extLst>
              <a:ext uri="{FF2B5EF4-FFF2-40B4-BE49-F238E27FC236}">
                <a16:creationId xmlns:a16="http://schemas.microsoft.com/office/drawing/2014/main" id="{EBD242DC-A05B-455F-9579-73C235E975C5}"/>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感染対策の話　</a:t>
            </a:r>
            <a:r>
              <a:rPr lang="ja-JP" altLang="en-US" sz="2000" dirty="0">
                <a:solidFill>
                  <a:srgbClr val="FF0000"/>
                </a:solidFill>
                <a:latin typeface="メイリオ" panose="020B0604030504040204" pitchFamily="50" charset="-128"/>
                <a:ea typeface="メイリオ" panose="020B0604030504040204" pitchFamily="50" charset="-128"/>
              </a:rPr>
              <a:t>主に新型コロナウイルスに対して</a:t>
            </a:r>
          </a:p>
        </p:txBody>
      </p:sp>
      <p:sp>
        <p:nvSpPr>
          <p:cNvPr id="8" name="コンテンツ プレースホルダー 2">
            <a:extLst>
              <a:ext uri="{FF2B5EF4-FFF2-40B4-BE49-F238E27FC236}">
                <a16:creationId xmlns:a16="http://schemas.microsoft.com/office/drawing/2014/main" id="{B8A12738-E58E-461B-AE60-86F4961D80E1}"/>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3600" dirty="0">
                <a:latin typeface="メイリオ" panose="020B0604030504040204" pitchFamily="50" charset="-128"/>
                <a:ea typeface="メイリオ" panose="020B0604030504040204" pitchFamily="50" charset="-128"/>
              </a:rPr>
              <a:t>・</a:t>
            </a:r>
            <a:r>
              <a:rPr lang="en-US" altLang="ja-JP" sz="3600" b="1" dirty="0">
                <a:latin typeface="メイリオ" panose="020B0604030504040204" pitchFamily="50" charset="-128"/>
                <a:ea typeface="メイリオ" panose="020B0604030504040204" pitchFamily="50" charset="-128"/>
              </a:rPr>
              <a:t>3</a:t>
            </a:r>
            <a:r>
              <a:rPr lang="ja-JP" altLang="en-US" sz="3600" b="1" dirty="0">
                <a:latin typeface="メイリオ" panose="020B0604030504040204" pitchFamily="50" charset="-128"/>
                <a:ea typeface="メイリオ" panose="020B0604030504040204" pitchFamily="50" charset="-128"/>
              </a:rPr>
              <a:t>密</a:t>
            </a:r>
            <a:r>
              <a:rPr lang="ja-JP" altLang="en-US" sz="3600" dirty="0">
                <a:latin typeface="メイリオ" panose="020B0604030504040204" pitchFamily="50" charset="-128"/>
                <a:ea typeface="メイリオ" panose="020B0604030504040204" pitchFamily="50" charset="-128"/>
              </a:rPr>
              <a:t>（密集、密接、密閉）</a:t>
            </a:r>
            <a:endParaRPr lang="en-US" altLang="ja-JP" sz="3600" dirty="0">
              <a:latin typeface="メイリオ" panose="020B0604030504040204" pitchFamily="50" charset="-128"/>
              <a:ea typeface="メイリオ" panose="020B0604030504040204" pitchFamily="50" charset="-128"/>
            </a:endParaRPr>
          </a:p>
          <a:p>
            <a:pPr marL="457200" lvl="1" indent="0">
              <a:buNone/>
            </a:pPr>
            <a:r>
              <a:rPr lang="ja-JP" altLang="en-US" sz="3600" dirty="0">
                <a:latin typeface="メイリオ" panose="020B0604030504040204" pitchFamily="50" charset="-128"/>
                <a:ea typeface="メイリオ" panose="020B0604030504040204" pitchFamily="50" charset="-128"/>
              </a:rPr>
              <a:t>　　カラオケ、飲酒を伴う会食</a:t>
            </a:r>
            <a:endParaRPr lang="en-US" altLang="ja-JP" sz="3600" dirty="0">
              <a:latin typeface="メイリオ" panose="020B0604030504040204" pitchFamily="50" charset="-128"/>
              <a:ea typeface="メイリオ" panose="020B0604030504040204" pitchFamily="50" charset="-128"/>
            </a:endParaRPr>
          </a:p>
          <a:p>
            <a:pPr marL="457200" lvl="1" indent="0">
              <a:buNone/>
            </a:pPr>
            <a:endParaRPr lang="en-US" altLang="ja-JP" sz="3600" dirty="0">
              <a:latin typeface="メイリオ" panose="020B0604030504040204" pitchFamily="50" charset="-128"/>
              <a:ea typeface="メイリオ" panose="020B0604030504040204" pitchFamily="50" charset="-128"/>
            </a:endParaRPr>
          </a:p>
          <a:p>
            <a:pPr marL="0" indent="0">
              <a:buNone/>
            </a:pPr>
            <a:r>
              <a:rPr lang="ja-JP" altLang="en-US" sz="3600" dirty="0">
                <a:latin typeface="メイリオ" panose="020B0604030504040204" pitchFamily="50" charset="-128"/>
                <a:ea typeface="メイリオ" panose="020B0604030504040204" pitchFamily="50" charset="-128"/>
              </a:rPr>
              <a:t>・</a:t>
            </a:r>
            <a:r>
              <a:rPr lang="ja-JP" altLang="en-US" sz="3600" b="1" dirty="0">
                <a:latin typeface="メイリオ" panose="020B0604030504040204" pitchFamily="50" charset="-128"/>
                <a:ea typeface="メイリオ" panose="020B0604030504040204" pitchFamily="50" charset="-128"/>
              </a:rPr>
              <a:t>マスクなしの状態</a:t>
            </a:r>
            <a:r>
              <a:rPr lang="ja-JP" altLang="en-US" sz="3600" dirty="0">
                <a:latin typeface="メイリオ" panose="020B0604030504040204" pitchFamily="50" charset="-128"/>
                <a:ea typeface="メイリオ" panose="020B0604030504040204" pitchFamily="50" charset="-128"/>
              </a:rPr>
              <a:t>で</a:t>
            </a:r>
            <a:r>
              <a:rPr lang="ja-JP" altLang="en-US" sz="3600" b="1" dirty="0">
                <a:latin typeface="メイリオ" panose="020B0604030504040204" pitchFamily="50" charset="-128"/>
                <a:ea typeface="メイリオ" panose="020B0604030504040204" pitchFamily="50" charset="-128"/>
              </a:rPr>
              <a:t>陽性者</a:t>
            </a:r>
            <a:r>
              <a:rPr lang="ja-JP" altLang="en-US" sz="3600" dirty="0">
                <a:latin typeface="メイリオ" panose="020B0604030504040204" pitchFamily="50" charset="-128"/>
                <a:ea typeface="メイリオ" panose="020B0604030504040204" pitchFamily="50" charset="-128"/>
              </a:rPr>
              <a:t>と</a:t>
            </a:r>
            <a:r>
              <a:rPr lang="en-US" altLang="ja-JP" sz="3600" b="1" dirty="0">
                <a:latin typeface="メイリオ" panose="020B0604030504040204" pitchFamily="50" charset="-128"/>
                <a:ea typeface="メイリオ" panose="020B0604030504040204" pitchFamily="50" charset="-128"/>
              </a:rPr>
              <a:t>15</a:t>
            </a:r>
            <a:r>
              <a:rPr lang="ja-JP" altLang="en-US" sz="3600" b="1" dirty="0">
                <a:latin typeface="メイリオ" panose="020B0604030504040204" pitchFamily="50" charset="-128"/>
                <a:ea typeface="メイリオ" panose="020B0604030504040204" pitchFamily="50" charset="-128"/>
              </a:rPr>
              <a:t>分</a:t>
            </a:r>
            <a:r>
              <a:rPr lang="ja-JP" altLang="en-US" sz="3600" dirty="0">
                <a:latin typeface="メイリオ" panose="020B0604030504040204" pitchFamily="50" charset="-128"/>
                <a:ea typeface="メイリオ" panose="020B0604030504040204" pitchFamily="50" charset="-128"/>
              </a:rPr>
              <a:t>以上過ごす</a:t>
            </a:r>
            <a:endParaRPr lang="en-US" altLang="ja-JP" sz="3600" dirty="0">
              <a:latin typeface="メイリオ" panose="020B0604030504040204" pitchFamily="50" charset="-128"/>
              <a:ea typeface="メイリオ" panose="020B0604030504040204" pitchFamily="50" charset="-128"/>
            </a:endParaRPr>
          </a:p>
          <a:p>
            <a:endParaRPr lang="en-US" altLang="ja-JP" sz="36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3600" dirty="0">
                <a:latin typeface="メイリオ" panose="020B0604030504040204" pitchFamily="50" charset="-128"/>
                <a:ea typeface="メイリオ" panose="020B0604030504040204" pitchFamily="50" charset="-128"/>
              </a:rPr>
              <a:t>・濃厚接触者として</a:t>
            </a:r>
            <a:endParaRPr lang="en-US" altLang="ja-JP" sz="36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3600" dirty="0">
                <a:latin typeface="メイリオ" panose="020B0604030504040204" pitchFamily="50" charset="-128"/>
                <a:ea typeface="メイリオ" panose="020B0604030504040204" pitchFamily="50" charset="-128"/>
              </a:rPr>
              <a:t>　　　→　家族や職場が多い</a:t>
            </a:r>
            <a:endParaRPr lang="en-US" altLang="ja-JP" sz="3600" dirty="0">
              <a:latin typeface="メイリオ" panose="020B0604030504040204" pitchFamily="50" charset="-128"/>
              <a:ea typeface="メイリオ" panose="020B0604030504040204" pitchFamily="50" charset="-128"/>
            </a:endParaRPr>
          </a:p>
        </p:txBody>
      </p:sp>
      <p:pic>
        <p:nvPicPr>
          <p:cNvPr id="5" name="オーディオ 4">
            <a:hlinkClick r:id="" action="ppaction://media"/>
            <a:extLst>
              <a:ext uri="{FF2B5EF4-FFF2-40B4-BE49-F238E27FC236}">
                <a16:creationId xmlns:a16="http://schemas.microsoft.com/office/drawing/2014/main" id="{ADE0B06C-A316-40D5-BCF2-6058584AAE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42308068"/>
      </p:ext>
    </p:extLst>
  </p:cSld>
  <p:clrMapOvr>
    <a:masterClrMapping/>
  </p:clrMapOvr>
  <mc:AlternateContent xmlns:mc="http://schemas.openxmlformats.org/markup-compatibility/2006" xmlns:p14="http://schemas.microsoft.com/office/powerpoint/2010/main">
    <mc:Choice Requires="p14">
      <p:transition spd="slow" p14:dur="2000" advTm="39459"/>
    </mc:Choice>
    <mc:Fallback xmlns="">
      <p:transition spd="slow" advTm="39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
</p:tagLst>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国診協WAM用</Template>
  <TotalTime>523</TotalTime>
  <Words>2213</Words>
  <Application>Microsoft Office PowerPoint</Application>
  <PresentationFormat>ワイド画面</PresentationFormat>
  <Paragraphs>180</Paragraphs>
  <Slides>19</Slides>
  <Notes>19</Notes>
  <HiddenSlides>0</HiddenSlides>
  <MMClips>19</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19</vt:i4>
      </vt:variant>
    </vt:vector>
  </HeadingPairs>
  <TitlesOfParts>
    <vt:vector size="27" baseType="lpstr">
      <vt:lpstr>BIZ UDPゴシック</vt:lpstr>
      <vt:lpstr>メイリオ</vt:lpstr>
      <vt:lpstr>游ゴシック</vt:lpstr>
      <vt:lpstr>Arial</vt:lpstr>
      <vt:lpstr>Calibri</vt:lpstr>
      <vt:lpstr>Calibri Light</vt:lpstr>
      <vt:lpstr>Times New Roman</vt:lpstr>
      <vt:lpstr>Office Theme</vt:lpstr>
      <vt:lpstr>感染対策の話 主に新型コロナウイルスに対して</vt:lpstr>
      <vt:lpstr>感染が怖い?　交流がなくなるのが怖い?</vt:lpstr>
      <vt:lpstr>　高齢者のコロナによる死亡率が高いのは事実</vt:lpstr>
      <vt:lpstr>高齢者の活動は減少している 　　→　活動をあげることも大切</vt:lpstr>
      <vt:lpstr>フレイル</vt:lpstr>
      <vt:lpstr>まずはコロナのおさらい</vt:lpstr>
      <vt:lpstr>新型コロナウイルスとは?</vt:lpstr>
      <vt:lpstr>新型コロナウイルスの症状</vt:lpstr>
      <vt:lpstr>新型コロナウイルス感染症を疑う行動</vt:lpstr>
      <vt:lpstr>コロナに対する感染対策</vt:lpstr>
      <vt:lpstr>正しく恐れよう</vt:lpstr>
      <vt:lpstr>　サージカルマスクとN95マスクどっちがおすすめ?</vt:lpstr>
      <vt:lpstr>フェイスシールドは?</vt:lpstr>
      <vt:lpstr>検査は必要か?</vt:lpstr>
      <vt:lpstr>介護を控えるべきケース</vt:lpstr>
      <vt:lpstr>ワクチンの効果 (ファイザー社製）</vt:lpstr>
      <vt:lpstr>訪問する前にチェック!!</vt:lpstr>
      <vt:lpstr>　国診協版Q&amp;A集もよろしくお願いいたします</vt:lpstr>
      <vt:lpstr>下痢・嘔吐をしている人に対して</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コロナの症状</dc:title>
  <dc:creator>hirose</dc:creator>
  <cp:lastModifiedBy>廣瀬 英生</cp:lastModifiedBy>
  <cp:revision>111</cp:revision>
  <dcterms:created xsi:type="dcterms:W3CDTF">2021-06-21T04:36:09Z</dcterms:created>
  <dcterms:modified xsi:type="dcterms:W3CDTF">2021-09-13T13:11:29Z</dcterms:modified>
</cp:coreProperties>
</file>